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41"/>
  </p:notesMasterIdLst>
  <p:handoutMasterIdLst>
    <p:handoutMasterId r:id="rId42"/>
  </p:handoutMasterIdLst>
  <p:sldIdLst>
    <p:sldId id="268" r:id="rId5"/>
    <p:sldId id="271" r:id="rId6"/>
    <p:sldId id="313" r:id="rId7"/>
    <p:sldId id="316" r:id="rId8"/>
    <p:sldId id="287" r:id="rId9"/>
    <p:sldId id="285" r:id="rId10"/>
    <p:sldId id="311" r:id="rId11"/>
    <p:sldId id="310" r:id="rId12"/>
    <p:sldId id="286" r:id="rId13"/>
    <p:sldId id="293" r:id="rId14"/>
    <p:sldId id="294" r:id="rId15"/>
    <p:sldId id="291" r:id="rId16"/>
    <p:sldId id="288" r:id="rId17"/>
    <p:sldId id="292" r:id="rId18"/>
    <p:sldId id="296" r:id="rId19"/>
    <p:sldId id="297" r:id="rId20"/>
    <p:sldId id="312" r:id="rId21"/>
    <p:sldId id="304" r:id="rId22"/>
    <p:sldId id="314" r:id="rId23"/>
    <p:sldId id="289" r:id="rId24"/>
    <p:sldId id="295" r:id="rId25"/>
    <p:sldId id="298" r:id="rId26"/>
    <p:sldId id="299" r:id="rId27"/>
    <p:sldId id="300" r:id="rId28"/>
    <p:sldId id="301" r:id="rId29"/>
    <p:sldId id="302" r:id="rId30"/>
    <p:sldId id="303" r:id="rId31"/>
    <p:sldId id="317" r:id="rId32"/>
    <p:sldId id="318" r:id="rId33"/>
    <p:sldId id="319" r:id="rId34"/>
    <p:sldId id="290" r:id="rId35"/>
    <p:sldId id="305" r:id="rId36"/>
    <p:sldId id="306" r:id="rId37"/>
    <p:sldId id="308" r:id="rId38"/>
    <p:sldId id="307" r:id="rId39"/>
    <p:sldId id="31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showGuides="1">
      <p:cViewPr varScale="1">
        <p:scale>
          <a:sx n="84" d="100"/>
          <a:sy n="84" d="100"/>
        </p:scale>
        <p:origin x="538" y="48"/>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4/23/2021</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39895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dirty="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527703" y="181841"/>
            <a:ext cx="4466197" cy="758681"/>
          </a:xfrm>
          <a:prstGeom prst="rect">
            <a:avLst/>
          </a:prstGeom>
        </p:spPr>
      </p:pic>
    </p:spTree>
    <p:extLst>
      <p:ext uri="{BB962C8B-B14F-4D97-AF65-F5344CB8AC3E}">
        <p14:creationId xmlns:p14="http://schemas.microsoft.com/office/powerpoint/2010/main" val="1289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dirty="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71913"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jboysen/us-perm-visa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a:xfrm>
            <a:off x="1524000" y="407162"/>
            <a:ext cx="9144000" cy="2387600"/>
          </a:xfrm>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a:xfrm>
            <a:off x="1524000" y="3152659"/>
            <a:ext cx="9144000" cy="1655762"/>
          </a:xfrm>
        </p:spPr>
        <p:txBody>
          <a:bodyPr>
            <a:normAutofit fontScale="85000" lnSpcReduction="20000"/>
          </a:bodyPr>
          <a:lstStyle/>
          <a:p>
            <a:endParaRPr lang="en-US" dirty="0"/>
          </a:p>
          <a:p>
            <a:r>
              <a:rPr lang="en-US" sz="2800" dirty="0"/>
              <a:t>Group Project | Team 8</a:t>
            </a:r>
          </a:p>
          <a:p>
            <a:r>
              <a:rPr lang="en-US" sz="2100" dirty="0"/>
              <a:t>Prathamesh Verlekar</a:t>
            </a:r>
          </a:p>
          <a:p>
            <a:r>
              <a:rPr lang="en-US" sz="2100" dirty="0"/>
              <a:t>Saurabh Satra</a:t>
            </a:r>
          </a:p>
          <a:p>
            <a:r>
              <a:rPr lang="en-US" sz="2100" dirty="0"/>
              <a:t>Yash Pandya</a:t>
            </a:r>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7B2EB-E33E-4D11-8696-D8E0B8213391}"/>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Preprocessing - Python</a:t>
            </a:r>
          </a:p>
        </p:txBody>
      </p:sp>
      <p:sp>
        <p:nvSpPr>
          <p:cNvPr id="3" name="Content Placeholder 2">
            <a:extLst>
              <a:ext uri="{FF2B5EF4-FFF2-40B4-BE49-F238E27FC236}">
                <a16:creationId xmlns:a16="http://schemas.microsoft.com/office/drawing/2014/main" id="{214FAEFB-B938-4E88-81E7-91C83F42E9FE}"/>
              </a:ext>
            </a:extLst>
          </p:cNvPr>
          <p:cNvSpPr>
            <a:spLocks noGrp="1"/>
          </p:cNvSpPr>
          <p:nvPr>
            <p:ph sz="quarter" idx="10"/>
          </p:nvPr>
        </p:nvSpPr>
        <p:spPr>
          <a:xfrm>
            <a:off x="838200" y="1476554"/>
            <a:ext cx="10515599" cy="4776200"/>
          </a:xfrm>
        </p:spPr>
        <p:txBody>
          <a:bodyPr/>
          <a:lstStyle/>
          <a:p>
            <a:pPr marL="0" indent="0">
              <a:lnSpc>
                <a:spcPct val="115000"/>
              </a:lnSpc>
              <a:spcBef>
                <a:spcPts val="0"/>
              </a:spcBef>
              <a:spcAft>
                <a:spcPts val="1000"/>
              </a:spcAft>
              <a:buNone/>
            </a:pPr>
            <a:r>
              <a:rPr lang="en-US" sz="1800" b="1" dirty="0">
                <a:solidFill>
                  <a:srgbClr val="0F243E"/>
                </a:solidFill>
                <a:latin typeface="Times New Roman" panose="02020603050405020304" pitchFamily="18" charset="0"/>
                <a:cs typeface="Times New Roman" panose="02020603050405020304" pitchFamily="18" charset="0"/>
              </a:rPr>
              <a:t>Steps Involved in Data Preprocessing</a:t>
            </a:r>
          </a:p>
          <a:p>
            <a:r>
              <a:rPr lang="en-US" sz="1800" dirty="0">
                <a:solidFill>
                  <a:srgbClr val="000000"/>
                </a:solidFill>
                <a:latin typeface="Times New Roman" panose="02020603050405020304" pitchFamily="18" charset="0"/>
                <a:cs typeface="Times New Roman" panose="02020603050405020304" pitchFamily="18" charset="0"/>
              </a:rPr>
              <a:t>There are two columns one </a:t>
            </a:r>
            <a:r>
              <a:rPr lang="en-US" sz="1800" b="1" dirty="0">
                <a:solidFill>
                  <a:srgbClr val="000000"/>
                </a:solidFill>
                <a:latin typeface="Times New Roman" panose="02020603050405020304" pitchFamily="18" charset="0"/>
                <a:cs typeface="Times New Roman" panose="02020603050405020304" pitchFamily="18" charset="0"/>
              </a:rPr>
              <a:t>case_no</a:t>
            </a:r>
            <a:r>
              <a:rPr lang="en-US" sz="1800" dirty="0">
                <a:solidFill>
                  <a:srgbClr val="000000"/>
                </a:solidFill>
                <a:latin typeface="Times New Roman" panose="02020603050405020304" pitchFamily="18" charset="0"/>
                <a:cs typeface="Times New Roman" panose="02020603050405020304" pitchFamily="18" charset="0"/>
              </a:rPr>
              <a:t> and other </a:t>
            </a:r>
            <a:r>
              <a:rPr lang="en-US" sz="1800" b="1" dirty="0">
                <a:solidFill>
                  <a:srgbClr val="000000"/>
                </a:solidFill>
                <a:latin typeface="Times New Roman" panose="02020603050405020304" pitchFamily="18" charset="0"/>
                <a:cs typeface="Times New Roman" panose="02020603050405020304" pitchFamily="18" charset="0"/>
              </a:rPr>
              <a:t>case_number</a:t>
            </a:r>
            <a:r>
              <a:rPr lang="en-US" sz="1800" dirty="0">
                <a:solidFill>
                  <a:srgbClr val="000000"/>
                </a:solidFill>
                <a:latin typeface="Times New Roman" panose="02020603050405020304" pitchFamily="18" charset="0"/>
                <a:cs typeface="Times New Roman" panose="02020603050405020304" pitchFamily="18" charset="0"/>
              </a:rPr>
              <a:t>, we have data for either one which means these two columns are the same. We created a new column </a:t>
            </a:r>
            <a:r>
              <a:rPr lang="en-US" sz="1800" b="1" dirty="0">
                <a:solidFill>
                  <a:srgbClr val="000000"/>
                </a:solidFill>
                <a:latin typeface="Times New Roman" panose="02020603050405020304" pitchFamily="18" charset="0"/>
                <a:cs typeface="Times New Roman" panose="02020603050405020304" pitchFamily="18" charset="0"/>
              </a:rPr>
              <a:t>casenumber </a:t>
            </a:r>
            <a:r>
              <a:rPr lang="en-US" sz="1800" dirty="0">
                <a:solidFill>
                  <a:srgbClr val="000000"/>
                </a:solidFill>
                <a:latin typeface="Times New Roman" panose="02020603050405020304" pitchFamily="18" charset="0"/>
                <a:cs typeface="Times New Roman" panose="02020603050405020304" pitchFamily="18" charset="0"/>
              </a:rPr>
              <a:t>by merging these two columns. The new created column case number has </a:t>
            </a:r>
            <a:r>
              <a:rPr lang="en-US" sz="1800" b="1" dirty="0">
                <a:solidFill>
                  <a:srgbClr val="000000"/>
                </a:solidFill>
                <a:latin typeface="Times New Roman" panose="02020603050405020304" pitchFamily="18" charset="0"/>
                <a:cs typeface="Times New Roman" panose="02020603050405020304" pitchFamily="18" charset="0"/>
              </a:rPr>
              <a:t>373025</a:t>
            </a:r>
            <a:r>
              <a:rPr lang="en-US" sz="1800" dirty="0">
                <a:solidFill>
                  <a:srgbClr val="000000"/>
                </a:solidFill>
                <a:latin typeface="Times New Roman" panose="02020603050405020304" pitchFamily="18" charset="0"/>
                <a:cs typeface="Times New Roman" panose="02020603050405020304" pitchFamily="18" charset="0"/>
              </a:rPr>
              <a:t> unique observations.</a:t>
            </a:r>
          </a:p>
          <a:p>
            <a:endParaRPr lang="en-US" dirty="0"/>
          </a:p>
        </p:txBody>
      </p:sp>
      <p:pic>
        <p:nvPicPr>
          <p:cNvPr id="4" name="Picture 3">
            <a:extLst>
              <a:ext uri="{FF2B5EF4-FFF2-40B4-BE49-F238E27FC236}">
                <a16:creationId xmlns:a16="http://schemas.microsoft.com/office/drawing/2014/main" id="{8CD5F1D0-3294-44F7-ABF5-2F74471EFBD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634" y="2949062"/>
            <a:ext cx="5840730" cy="3158065"/>
          </a:xfrm>
          <a:prstGeom prst="rect">
            <a:avLst/>
          </a:prstGeom>
          <a:noFill/>
          <a:ln>
            <a:solidFill>
              <a:schemeClr val="tx1">
                <a:lumMod val="75000"/>
              </a:schemeClr>
            </a:solidFill>
          </a:ln>
        </p:spPr>
      </p:pic>
    </p:spTree>
    <p:extLst>
      <p:ext uri="{BB962C8B-B14F-4D97-AF65-F5344CB8AC3E}">
        <p14:creationId xmlns:p14="http://schemas.microsoft.com/office/powerpoint/2010/main" val="36645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825B-A64D-498C-BF06-A4AD8D10874D}"/>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Preprocessing - Python</a:t>
            </a:r>
          </a:p>
        </p:txBody>
      </p:sp>
      <p:sp>
        <p:nvSpPr>
          <p:cNvPr id="3" name="Content Placeholder 2">
            <a:extLst>
              <a:ext uri="{FF2B5EF4-FFF2-40B4-BE49-F238E27FC236}">
                <a16:creationId xmlns:a16="http://schemas.microsoft.com/office/drawing/2014/main" id="{209A433D-DA7E-40DA-93C5-CE6F54CC64C3}"/>
              </a:ext>
            </a:extLst>
          </p:cNvPr>
          <p:cNvSpPr>
            <a:spLocks noGrp="1"/>
          </p:cNvSpPr>
          <p:nvPr>
            <p:ph sz="quarter" idx="10"/>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used permanent wage amount column and permanent wage unit of pay column to derive a new column that has amount per year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r>
              <a:rPr lang="en-US" sz="1800" dirty="0">
                <a:solidFill>
                  <a:srgbClr val="000000"/>
                </a:solidFill>
                <a:latin typeface="Times New Roman" panose="02020603050405020304" pitchFamily="18" charset="0"/>
                <a:cs typeface="Times New Roman" panose="02020603050405020304" pitchFamily="18" charset="0"/>
              </a:rPr>
              <a:t>Then, we created a derived column salary range for analysis purpose.</a:t>
            </a:r>
          </a:p>
        </p:txBody>
      </p:sp>
      <p:pic>
        <p:nvPicPr>
          <p:cNvPr id="4" name="Picture 3">
            <a:extLst>
              <a:ext uri="{FF2B5EF4-FFF2-40B4-BE49-F238E27FC236}">
                <a16:creationId xmlns:a16="http://schemas.microsoft.com/office/drawing/2014/main" id="{A00A127C-8011-4A2B-927F-E935E875C1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73847" y="3003501"/>
            <a:ext cx="2640330" cy="2750820"/>
          </a:xfrm>
          <a:prstGeom prst="rect">
            <a:avLst/>
          </a:prstGeom>
          <a:noFill/>
          <a:ln>
            <a:solidFill>
              <a:schemeClr val="tx1">
                <a:lumMod val="75000"/>
              </a:schemeClr>
            </a:solidFill>
          </a:ln>
        </p:spPr>
      </p:pic>
      <p:pic>
        <p:nvPicPr>
          <p:cNvPr id="5" name="Picture 4">
            <a:extLst>
              <a:ext uri="{FF2B5EF4-FFF2-40B4-BE49-F238E27FC236}">
                <a16:creationId xmlns:a16="http://schemas.microsoft.com/office/drawing/2014/main" id="{26481841-B30E-4E5C-A1D5-AE733E0BCE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59466" y="3003501"/>
            <a:ext cx="2647950" cy="2762250"/>
          </a:xfrm>
          <a:prstGeom prst="rect">
            <a:avLst/>
          </a:prstGeom>
          <a:noFill/>
          <a:ln>
            <a:solidFill>
              <a:schemeClr val="tx1">
                <a:lumMod val="75000"/>
              </a:schemeClr>
            </a:solidFill>
          </a:ln>
        </p:spPr>
      </p:pic>
      <p:pic>
        <p:nvPicPr>
          <p:cNvPr id="6" name="Picture 5">
            <a:extLst>
              <a:ext uri="{FF2B5EF4-FFF2-40B4-BE49-F238E27FC236}">
                <a16:creationId xmlns:a16="http://schemas.microsoft.com/office/drawing/2014/main" id="{0CADF2E8-60D1-415C-87B4-A40D145F053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15949" y="3140174"/>
            <a:ext cx="2640330" cy="1905000"/>
          </a:xfrm>
          <a:prstGeom prst="rect">
            <a:avLst/>
          </a:prstGeom>
          <a:noFill/>
          <a:ln>
            <a:solidFill>
              <a:schemeClr val="tx1">
                <a:lumMod val="75000"/>
              </a:schemeClr>
            </a:solidFill>
          </a:ln>
        </p:spPr>
      </p:pic>
    </p:spTree>
    <p:extLst>
      <p:ext uri="{BB962C8B-B14F-4D97-AF65-F5344CB8AC3E}">
        <p14:creationId xmlns:p14="http://schemas.microsoft.com/office/powerpoint/2010/main" val="869569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6CA3-B69E-4A28-BC38-12F402D9D874}"/>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Model</a:t>
            </a:r>
          </a:p>
        </p:txBody>
      </p:sp>
      <p:pic>
        <p:nvPicPr>
          <p:cNvPr id="4" name="Content Placeholder 3">
            <a:extLst>
              <a:ext uri="{FF2B5EF4-FFF2-40B4-BE49-F238E27FC236}">
                <a16:creationId xmlns:a16="http://schemas.microsoft.com/office/drawing/2014/main" id="{16562ABE-F15C-4CF8-A65A-B500A151E905}"/>
              </a:ext>
            </a:extLst>
          </p:cNvPr>
          <p:cNvPicPr>
            <a:picLocks noGrp="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139517" y="1541417"/>
            <a:ext cx="7772967" cy="4557826"/>
          </a:xfrm>
          <a:prstGeom prst="rect">
            <a:avLst/>
          </a:prstGeom>
          <a:noFill/>
          <a:ln>
            <a:solidFill>
              <a:schemeClr val="tx1">
                <a:lumMod val="75000"/>
              </a:schemeClr>
            </a:solidFill>
          </a:ln>
        </p:spPr>
      </p:pic>
    </p:spTree>
    <p:extLst>
      <p:ext uri="{BB962C8B-B14F-4D97-AF65-F5344CB8AC3E}">
        <p14:creationId xmlns:p14="http://schemas.microsoft.com/office/powerpoint/2010/main" val="483411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B6F2-1E14-487C-84DA-1C5AB4506E1A}"/>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Database - Neo4j</a:t>
            </a:r>
          </a:p>
        </p:txBody>
      </p:sp>
      <p:sp>
        <p:nvSpPr>
          <p:cNvPr id="3" name="Content Placeholder 2">
            <a:extLst>
              <a:ext uri="{FF2B5EF4-FFF2-40B4-BE49-F238E27FC236}">
                <a16:creationId xmlns:a16="http://schemas.microsoft.com/office/drawing/2014/main" id="{4D590522-DDE8-4149-9910-4A97DA23461E}"/>
              </a:ext>
            </a:extLst>
          </p:cNvPr>
          <p:cNvSpPr>
            <a:spLocks noGrp="1"/>
          </p:cNvSpPr>
          <p:nvPr>
            <p:ph sz="quarter" idx="10"/>
          </p:nvPr>
        </p:nvSpPr>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Neo4j database is a graph database and is used to represent the data in the form of graphs.</a:t>
            </a:r>
          </a:p>
          <a:p>
            <a:r>
              <a:rPr lang="en-US" sz="2400" dirty="0">
                <a:solidFill>
                  <a:srgbClr val="000000"/>
                </a:solidFill>
                <a:latin typeface="Times New Roman" panose="02020603050405020304" pitchFamily="18" charset="0"/>
                <a:cs typeface="Times New Roman" panose="02020603050405020304" pitchFamily="18" charset="0"/>
              </a:rPr>
              <a:t>Everything is stored in the form of an edge, node, or attribute. Each node and edge can have any number of attributes</a:t>
            </a:r>
          </a:p>
          <a:p>
            <a:r>
              <a:rPr lang="en-US" sz="2400" dirty="0">
                <a:solidFill>
                  <a:srgbClr val="000000"/>
                </a:solidFill>
                <a:latin typeface="Times New Roman" panose="02020603050405020304" pitchFamily="18" charset="0"/>
                <a:cs typeface="Times New Roman" panose="02020603050405020304" pitchFamily="18" charset="0"/>
              </a:rPr>
              <a:t>It offers data integrity and is ACID (Atomic, Consistent, Isolated, Durable) compliant.</a:t>
            </a:r>
          </a:p>
          <a:p>
            <a:r>
              <a:rPr lang="en-US" sz="2400" dirty="0">
                <a:solidFill>
                  <a:srgbClr val="000000"/>
                </a:solidFill>
                <a:latin typeface="Times New Roman" panose="02020603050405020304" pitchFamily="18" charset="0"/>
                <a:cs typeface="Times New Roman" panose="02020603050405020304" pitchFamily="18" charset="0"/>
              </a:rPr>
              <a:t>Just like RDBMS has a language called SQL to access data, the Graph database has a language called Cypher.</a:t>
            </a:r>
          </a:p>
        </p:txBody>
      </p:sp>
    </p:spTree>
    <p:extLst>
      <p:ext uri="{BB962C8B-B14F-4D97-AF65-F5344CB8AC3E}">
        <p14:creationId xmlns:p14="http://schemas.microsoft.com/office/powerpoint/2010/main" val="3607070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9D7A-DCC8-449B-83E5-F6AD6973A3F9}"/>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Database Schema in Neo4j</a:t>
            </a:r>
          </a:p>
        </p:txBody>
      </p:sp>
      <p:pic>
        <p:nvPicPr>
          <p:cNvPr id="4" name="Content Placeholder 3">
            <a:extLst>
              <a:ext uri="{FF2B5EF4-FFF2-40B4-BE49-F238E27FC236}">
                <a16:creationId xmlns:a16="http://schemas.microsoft.com/office/drawing/2014/main" id="{AC2B9775-402D-4531-AA65-319A9470F5D8}"/>
              </a:ext>
            </a:extLst>
          </p:cNvPr>
          <p:cNvPicPr>
            <a:picLocks noGrp="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733558" y="1610388"/>
            <a:ext cx="7641808" cy="4468812"/>
          </a:xfrm>
          <a:prstGeom prst="rect">
            <a:avLst/>
          </a:prstGeom>
          <a:noFill/>
          <a:ln>
            <a:solidFill>
              <a:schemeClr val="tx1">
                <a:lumMod val="75000"/>
              </a:schemeClr>
            </a:solidFill>
          </a:ln>
        </p:spPr>
      </p:pic>
    </p:spTree>
    <p:extLst>
      <p:ext uri="{BB962C8B-B14F-4D97-AF65-F5344CB8AC3E}">
        <p14:creationId xmlns:p14="http://schemas.microsoft.com/office/powerpoint/2010/main" val="4166365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876F-1634-4190-9279-3EBB0E26F596}"/>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Cypher Query Examples</a:t>
            </a:r>
          </a:p>
        </p:txBody>
      </p:sp>
      <p:sp>
        <p:nvSpPr>
          <p:cNvPr id="3" name="Content Placeholder 2">
            <a:extLst>
              <a:ext uri="{FF2B5EF4-FFF2-40B4-BE49-F238E27FC236}">
                <a16:creationId xmlns:a16="http://schemas.microsoft.com/office/drawing/2014/main" id="{00096BCA-E83F-4EEE-84D3-174C0E3CFD29}"/>
              </a:ext>
            </a:extLst>
          </p:cNvPr>
          <p:cNvSpPr>
            <a:spLocks noGrp="1"/>
          </p:cNvSpPr>
          <p:nvPr>
            <p:ph sz="quarter" idx="10"/>
          </p:nvPr>
        </p:nvSpPr>
        <p:spPr/>
        <p:txBody>
          <a:bodyPr>
            <a:normAutofit/>
          </a:bodyPr>
          <a:lstStyle/>
          <a:p>
            <a:r>
              <a:rPr lang="en-US" sz="2000" dirty="0">
                <a:solidFill>
                  <a:srgbClr val="000000"/>
                </a:solidFill>
                <a:latin typeface="Times New Roman" panose="02020603050405020304" pitchFamily="18" charset="0"/>
                <a:cs typeface="Times New Roman" panose="02020603050405020304" pitchFamily="18" charset="0"/>
              </a:rPr>
              <a:t>Distinct Nodes created which are equal to the number of unique records in our dataset.</a:t>
            </a:r>
          </a:p>
        </p:txBody>
      </p:sp>
      <p:pic>
        <p:nvPicPr>
          <p:cNvPr id="6" name="Picture 5">
            <a:extLst>
              <a:ext uri="{FF2B5EF4-FFF2-40B4-BE49-F238E27FC236}">
                <a16:creationId xmlns:a16="http://schemas.microsoft.com/office/drawing/2014/main" id="{F4DAC7BF-F767-4D34-B23C-6E388FECED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6657" y="2480889"/>
            <a:ext cx="7244178" cy="3431639"/>
          </a:xfrm>
          <a:prstGeom prst="rect">
            <a:avLst/>
          </a:prstGeom>
          <a:noFill/>
          <a:ln>
            <a:solidFill>
              <a:schemeClr val="tx1">
                <a:lumMod val="75000"/>
              </a:schemeClr>
            </a:solidFill>
          </a:ln>
        </p:spPr>
      </p:pic>
    </p:spTree>
    <p:extLst>
      <p:ext uri="{BB962C8B-B14F-4D97-AF65-F5344CB8AC3E}">
        <p14:creationId xmlns:p14="http://schemas.microsoft.com/office/powerpoint/2010/main" val="203117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2996-C93D-46F9-978E-3069F4D60907}"/>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Cypher Query Examples</a:t>
            </a:r>
          </a:p>
        </p:txBody>
      </p:sp>
      <p:sp>
        <p:nvSpPr>
          <p:cNvPr id="3" name="Content Placeholder 2">
            <a:extLst>
              <a:ext uri="{FF2B5EF4-FFF2-40B4-BE49-F238E27FC236}">
                <a16:creationId xmlns:a16="http://schemas.microsoft.com/office/drawing/2014/main" id="{7D9B793C-B3F0-4B26-ADE8-529FB6D210C2}"/>
              </a:ext>
            </a:extLst>
          </p:cNvPr>
          <p:cNvSpPr>
            <a:spLocks noGrp="1"/>
          </p:cNvSpPr>
          <p:nvPr>
            <p:ph sz="quarter" idx="10"/>
          </p:nvPr>
        </p:nvSpPr>
        <p:spPr/>
        <p:txBody>
          <a:bodyPr/>
          <a:lstStyle/>
          <a:p>
            <a:r>
              <a:rPr lang="en-US" sz="2000" dirty="0">
                <a:solidFill>
                  <a:srgbClr val="000000"/>
                </a:solidFill>
                <a:latin typeface="Times New Roman" panose="02020603050405020304" pitchFamily="18" charset="0"/>
                <a:cs typeface="Times New Roman" panose="02020603050405020304" pitchFamily="18" charset="0"/>
              </a:rPr>
              <a:t>Example Case Number: </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A-14129-68040</a:t>
            </a:r>
            <a:endParaRPr lang="en-US" sz="1800" b="1"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251DD90-E1AE-4881-ACF5-A56AD4F9FB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5635" y="2316480"/>
            <a:ext cx="7350711" cy="3817620"/>
          </a:xfrm>
          <a:prstGeom prst="rect">
            <a:avLst/>
          </a:prstGeom>
          <a:noFill/>
          <a:ln>
            <a:solidFill>
              <a:schemeClr val="tx1">
                <a:lumMod val="75000"/>
              </a:schemeClr>
            </a:solidFill>
          </a:ln>
        </p:spPr>
      </p:pic>
    </p:spTree>
    <p:extLst>
      <p:ext uri="{BB962C8B-B14F-4D97-AF65-F5344CB8AC3E}">
        <p14:creationId xmlns:p14="http://schemas.microsoft.com/office/powerpoint/2010/main" val="141399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A672-96AE-42D1-8AB3-8A2369C6DDC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Connecting Neo4j using Python</a:t>
            </a:r>
          </a:p>
        </p:txBody>
      </p:sp>
      <p:pic>
        <p:nvPicPr>
          <p:cNvPr id="5" name="Content Placeholder 4">
            <a:extLst>
              <a:ext uri="{FF2B5EF4-FFF2-40B4-BE49-F238E27FC236}">
                <a16:creationId xmlns:a16="http://schemas.microsoft.com/office/drawing/2014/main" id="{35191C14-8A3A-465B-9F5F-EC9BEB3D19E9}"/>
              </a:ext>
            </a:extLst>
          </p:cNvPr>
          <p:cNvPicPr>
            <a:picLocks noGrp="1" noChangeAspect="1"/>
          </p:cNvPicPr>
          <p:nvPr>
            <p:ph sz="quarter" idx="10"/>
          </p:nvPr>
        </p:nvPicPr>
        <p:blipFill>
          <a:blip r:embed="rId2"/>
          <a:stretch>
            <a:fillRect/>
          </a:stretch>
        </p:blipFill>
        <p:spPr>
          <a:xfrm>
            <a:off x="2229204" y="1690688"/>
            <a:ext cx="7733591" cy="4468812"/>
          </a:xfrm>
          <a:ln>
            <a:solidFill>
              <a:schemeClr val="tx1">
                <a:lumMod val="75000"/>
              </a:schemeClr>
            </a:solidFill>
          </a:ln>
        </p:spPr>
      </p:pic>
    </p:spTree>
    <p:extLst>
      <p:ext uri="{BB962C8B-B14F-4D97-AF65-F5344CB8AC3E}">
        <p14:creationId xmlns:p14="http://schemas.microsoft.com/office/powerpoint/2010/main" val="3519764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FA610-8FF6-46F5-9C3F-A85C7CB0D85D}"/>
              </a:ext>
            </a:extLst>
          </p:cNvPr>
          <p:cNvSpPr>
            <a:spLocks noGrp="1"/>
          </p:cNvSpPr>
          <p:nvPr>
            <p:ph sz="quarter" idx="10"/>
          </p:nvPr>
        </p:nvSpPr>
        <p:spPr>
          <a:xfrm>
            <a:off x="838200" y="1509204"/>
            <a:ext cx="10515599" cy="4817851"/>
          </a:xfrm>
        </p:spPr>
        <p:txBody>
          <a:bodyPr>
            <a:normAutofit fontScale="92500" lnSpcReduction="10000"/>
          </a:bodyPr>
          <a:lstStyle/>
          <a:p>
            <a:pPr marL="0" indent="0">
              <a:buNone/>
            </a:pPr>
            <a:r>
              <a:rPr lang="en-US" sz="2200" b="1" dirty="0">
                <a:solidFill>
                  <a:srgbClr val="000000"/>
                </a:solidFill>
                <a:latin typeface="Times New Roman" panose="02020603050405020304" pitchFamily="18" charset="0"/>
                <a:cs typeface="Times New Roman" panose="02020603050405020304" pitchFamily="18" charset="0"/>
              </a:rPr>
              <a:t>US Citizenship and Immigration Services</a:t>
            </a:r>
          </a:p>
          <a:p>
            <a:r>
              <a:rPr lang="en-US" sz="1900" dirty="0">
                <a:solidFill>
                  <a:srgbClr val="000000"/>
                </a:solidFill>
                <a:latin typeface="Times New Roman" panose="02020603050405020304" pitchFamily="18" charset="0"/>
                <a:cs typeface="Times New Roman" panose="02020603050405020304" pitchFamily="18" charset="0"/>
              </a:rPr>
              <a:t>Total number of Approved, Denied, and Withdrawn cases in the US. </a:t>
            </a:r>
          </a:p>
          <a:p>
            <a:r>
              <a:rPr lang="en-US" sz="1900" dirty="0">
                <a:solidFill>
                  <a:srgbClr val="000000"/>
                </a:solidFill>
                <a:latin typeface="Times New Roman" panose="02020603050405020304" pitchFamily="18" charset="0"/>
                <a:cs typeface="Times New Roman" panose="02020603050405020304" pitchFamily="18" charset="0"/>
              </a:rPr>
              <a:t>They can benefit from cases segregated based on visa admission, countries, different companies of the US located in different states. </a:t>
            </a:r>
          </a:p>
          <a:p>
            <a:r>
              <a:rPr lang="en-US" sz="1900" dirty="0">
                <a:solidFill>
                  <a:srgbClr val="000000"/>
                </a:solidFill>
                <a:latin typeface="Times New Roman" panose="02020603050405020304" pitchFamily="18" charset="0"/>
                <a:cs typeface="Times New Roman" panose="02020603050405020304" pitchFamily="18" charset="0"/>
              </a:rPr>
              <a:t>Understand the data of visa cases in each frequency.</a:t>
            </a:r>
          </a:p>
          <a:p>
            <a:pPr marL="0" indent="0">
              <a:buNone/>
            </a:pPr>
            <a:r>
              <a:rPr lang="en-US" sz="2200" b="1" dirty="0">
                <a:solidFill>
                  <a:srgbClr val="000000"/>
                </a:solidFill>
                <a:latin typeface="Times New Roman" panose="02020603050405020304" pitchFamily="18" charset="0"/>
                <a:cs typeface="Times New Roman" panose="02020603050405020304" pitchFamily="18" charset="0"/>
              </a:rPr>
              <a:t>Corporates of different sectors</a:t>
            </a:r>
          </a:p>
          <a:p>
            <a:r>
              <a:rPr lang="en-US" sz="1900" dirty="0">
                <a:solidFill>
                  <a:srgbClr val="000000"/>
                </a:solidFill>
                <a:latin typeface="Times New Roman" panose="02020603050405020304" pitchFamily="18" charset="0"/>
                <a:cs typeface="Times New Roman" panose="02020603050405020304" pitchFamily="18" charset="0"/>
              </a:rPr>
              <a:t>Corporates can use this data at the time of visa application filling of their employees</a:t>
            </a:r>
          </a:p>
          <a:p>
            <a:r>
              <a:rPr lang="en-US" sz="1900" dirty="0">
                <a:solidFill>
                  <a:srgbClr val="000000"/>
                </a:solidFill>
                <a:latin typeface="Times New Roman" panose="02020603050405020304" pitchFamily="18" charset="0"/>
                <a:cs typeface="Times New Roman" panose="02020603050405020304" pitchFamily="18" charset="0"/>
              </a:rPr>
              <a:t>The dashboard will give them an edge for filling visa requests as they can compare their visa request data with another company's data.</a:t>
            </a:r>
          </a:p>
          <a:p>
            <a:r>
              <a:rPr lang="en-US" sz="1900" dirty="0">
                <a:solidFill>
                  <a:srgbClr val="000000"/>
                </a:solidFill>
                <a:latin typeface="Times New Roman" panose="02020603050405020304" pitchFamily="18" charset="0"/>
                <a:cs typeface="Times New Roman" panose="02020603050405020304" pitchFamily="18" charset="0"/>
              </a:rPr>
              <a:t>Corporates and diversify their employees using the dashboard insights </a:t>
            </a:r>
          </a:p>
          <a:p>
            <a:pPr marL="0" indent="0">
              <a:buNone/>
            </a:pPr>
            <a:r>
              <a:rPr lang="en-US" sz="2200" b="1" dirty="0">
                <a:solidFill>
                  <a:srgbClr val="000000"/>
                </a:solidFill>
                <a:latin typeface="Times New Roman" panose="02020603050405020304" pitchFamily="18" charset="0"/>
                <a:cs typeface="Times New Roman" panose="02020603050405020304" pitchFamily="18" charset="0"/>
              </a:rPr>
              <a:t>Immigrants applying for US Visa</a:t>
            </a:r>
          </a:p>
          <a:p>
            <a:r>
              <a:rPr lang="en-US" sz="1900" dirty="0">
                <a:solidFill>
                  <a:srgbClr val="000000"/>
                </a:solidFill>
                <a:latin typeface="Times New Roman" panose="02020603050405020304" pitchFamily="18" charset="0"/>
                <a:cs typeface="Times New Roman" panose="02020603050405020304" pitchFamily="18" charset="0"/>
              </a:rPr>
              <a:t>Immigrants can look insights according to their class of admission or visa application that they are applying for</a:t>
            </a:r>
          </a:p>
          <a:p>
            <a:r>
              <a:rPr lang="en-US" sz="1900" dirty="0">
                <a:solidFill>
                  <a:srgbClr val="000000"/>
                </a:solidFill>
                <a:latin typeface="Times New Roman" panose="02020603050405020304" pitchFamily="18" charset="0"/>
                <a:cs typeface="Times New Roman" panose="02020603050405020304" pitchFamily="18" charset="0"/>
              </a:rPr>
              <a:t>Different year insights of approve, deny, or withdraw data will help people to understand their chances of getting their visa application accepted</a:t>
            </a:r>
          </a:p>
          <a:p>
            <a:endParaRPr lang="en-US" dirty="0"/>
          </a:p>
        </p:txBody>
      </p:sp>
      <p:sp>
        <p:nvSpPr>
          <p:cNvPr id="4" name="Title 1">
            <a:extLst>
              <a:ext uri="{FF2B5EF4-FFF2-40B4-BE49-F238E27FC236}">
                <a16:creationId xmlns:a16="http://schemas.microsoft.com/office/drawing/2014/main" id="{C6CEA783-05CD-4EA8-9C61-AE031AE9F6DA}"/>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cs typeface="Times New Roman" panose="02020603050405020304" pitchFamily="18" charset="0"/>
              </a:rPr>
              <a:t>Target Audience</a:t>
            </a:r>
          </a:p>
        </p:txBody>
      </p:sp>
    </p:spTree>
    <p:extLst>
      <p:ext uri="{BB962C8B-B14F-4D97-AF65-F5344CB8AC3E}">
        <p14:creationId xmlns:p14="http://schemas.microsoft.com/office/powerpoint/2010/main" val="793300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80CC-58CB-4590-8ABD-46F14BFEB93A}"/>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Benefits of US Visa Application tracker dashboard</a:t>
            </a:r>
          </a:p>
        </p:txBody>
      </p:sp>
      <p:sp>
        <p:nvSpPr>
          <p:cNvPr id="3" name="Content Placeholder 2">
            <a:extLst>
              <a:ext uri="{FF2B5EF4-FFF2-40B4-BE49-F238E27FC236}">
                <a16:creationId xmlns:a16="http://schemas.microsoft.com/office/drawing/2014/main" id="{16FBA011-5CA4-4BAF-8AFC-CC1A6AC3A980}"/>
              </a:ext>
            </a:extLst>
          </p:cNvPr>
          <p:cNvSpPr>
            <a:spLocks noGrp="1"/>
          </p:cNvSpPr>
          <p:nvPr>
            <p:ph sz="quarter" idx="10"/>
          </p:nvPr>
        </p:nvSpPr>
        <p:spPr>
          <a:xfrm>
            <a:off x="838200" y="1858294"/>
            <a:ext cx="10515599" cy="4018723"/>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Drill down segregation of approved, denied, and withdrawn visa applications using State, City and then company for better insights.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Understanding of which class of admission visa application is approved most and got rejected most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The observation of with kind of companies are majorly getting visa application approved and applied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Country wise Visa application tracker for better understanding of visa application status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It helps to fill the critical gaps among the people who are applying for visa application and their doubts will get cleared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Quick exploration around the dashboard will give idea about feature analysis of visa application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imes New Roman" panose="02020603050405020304" pitchFamily="18" charset="0"/>
                <a:cs typeface="Times New Roman" panose="02020603050405020304" pitchFamily="18" charset="0"/>
              </a:rPr>
              <a:t>Filter based on country, class of admission and employee job title will help better navigate through the dashboard</a:t>
            </a:r>
          </a:p>
          <a:p>
            <a:endParaRPr lang="en-US" dirty="0"/>
          </a:p>
        </p:txBody>
      </p:sp>
    </p:spTree>
    <p:extLst>
      <p:ext uri="{BB962C8B-B14F-4D97-AF65-F5344CB8AC3E}">
        <p14:creationId xmlns:p14="http://schemas.microsoft.com/office/powerpoint/2010/main" val="2371633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Dataset : US Permanent Visa Applications</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p:txBody>
          <a:bodyPr>
            <a:normAutofit/>
          </a:bodyPr>
          <a:lstStyle/>
          <a:p>
            <a:r>
              <a:rPr lang="en-US" sz="2400" dirty="0">
                <a:latin typeface="Times New Roman" panose="02020603050405020304" pitchFamily="18" charset="0"/>
                <a:cs typeface="Times New Roman" panose="02020603050405020304" pitchFamily="18" charset="0"/>
              </a:rPr>
              <a:t>Kaggle Link: </a:t>
            </a:r>
            <a:r>
              <a:rPr lang="en-US" sz="2400" dirty="0">
                <a:latin typeface="Times New Roman" panose="02020603050405020304" pitchFamily="18" charset="0"/>
                <a:cs typeface="Times New Roman" panose="02020603050405020304" pitchFamily="18" charset="0"/>
                <a:hlinkClick r:id="rId2"/>
              </a:rPr>
              <a:t>https://www.kaggle.com/jboysen/us-perm-visas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Dataset gives detailed information of around 374K visa applications and its decision.</a:t>
            </a:r>
          </a:p>
          <a:p>
            <a:r>
              <a:rPr lang="en-US" sz="2400" dirty="0">
                <a:latin typeface="Times New Roman" panose="02020603050405020304" pitchFamily="18" charset="0"/>
                <a:cs typeface="Times New Roman" panose="02020603050405020304" pitchFamily="18" charset="0"/>
              </a:rPr>
              <a:t>Data covers 2011-2016 and includes information on employer, position, wage offered, job posting history, employee education and past visa history, and final decision. </a:t>
            </a:r>
          </a:p>
          <a:p>
            <a:r>
              <a:rPr lang="en-US" sz="2400" dirty="0">
                <a:latin typeface="Times New Roman" panose="02020603050405020304" pitchFamily="18" charset="0"/>
                <a:cs typeface="Times New Roman" panose="02020603050405020304" pitchFamily="18" charset="0"/>
              </a:rPr>
              <a:t>This data was collected and distributed by the US Department of Labor.</a:t>
            </a:r>
          </a:p>
        </p:txBody>
      </p:sp>
    </p:spTree>
    <p:extLst>
      <p:ext uri="{BB962C8B-B14F-4D97-AF65-F5344CB8AC3E}">
        <p14:creationId xmlns:p14="http://schemas.microsoft.com/office/powerpoint/2010/main" val="174477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0186-2AF6-4276-BF90-7661BEBA4A09}"/>
              </a:ext>
            </a:extLst>
          </p:cNvPr>
          <p:cNvSpPr>
            <a:spLocks noGrp="1"/>
          </p:cNvSpPr>
          <p:nvPr>
            <p:ph type="title"/>
          </p:nvPr>
        </p:nvSpPr>
        <p:spPr>
          <a:xfrm>
            <a:off x="767178" y="180127"/>
            <a:ext cx="10515600" cy="700195"/>
          </a:xfrm>
        </p:spPr>
        <p:txBody>
          <a:bodyPr>
            <a:normAutofit/>
          </a:bodyPr>
          <a:lstStyle/>
          <a:p>
            <a:r>
              <a:rPr lang="en-US" b="1" dirty="0">
                <a:latin typeface="Times New Roman" panose="02020603050405020304" pitchFamily="18" charset="0"/>
                <a:cs typeface="Times New Roman" panose="02020603050405020304" pitchFamily="18" charset="0"/>
              </a:rPr>
              <a:t>Data Visualization - Dashboard</a:t>
            </a:r>
          </a:p>
        </p:txBody>
      </p:sp>
      <p:pic>
        <p:nvPicPr>
          <p:cNvPr id="4" name="Content Placeholder 3">
            <a:extLst>
              <a:ext uri="{FF2B5EF4-FFF2-40B4-BE49-F238E27FC236}">
                <a16:creationId xmlns:a16="http://schemas.microsoft.com/office/drawing/2014/main" id="{4D0EAF92-434E-4B07-A0CD-8A6D90965C08}"/>
              </a:ext>
            </a:extLst>
          </p:cNvPr>
          <p:cNvPicPr>
            <a:picLocks noGrp="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480048" y="880322"/>
            <a:ext cx="5488854" cy="5447453"/>
          </a:xfrm>
          <a:prstGeom prst="rect">
            <a:avLst/>
          </a:prstGeom>
          <a:noFill/>
          <a:ln>
            <a:solidFill>
              <a:schemeClr val="tx1">
                <a:lumMod val="75000"/>
              </a:schemeClr>
            </a:solidFill>
          </a:ln>
        </p:spPr>
      </p:pic>
    </p:spTree>
    <p:extLst>
      <p:ext uri="{BB962C8B-B14F-4D97-AF65-F5344CB8AC3E}">
        <p14:creationId xmlns:p14="http://schemas.microsoft.com/office/powerpoint/2010/main" val="3644511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EE39-5281-401B-80BC-86785F7C3BCF}"/>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C70669C2-F46A-4D32-8013-42B961963232}"/>
              </a:ext>
            </a:extLst>
          </p:cNvPr>
          <p:cNvSpPr>
            <a:spLocks noGrp="1"/>
          </p:cNvSpPr>
          <p:nvPr>
            <p:ph sz="quarter" idx="10"/>
          </p:nvPr>
        </p:nvSpPr>
        <p:spPr>
          <a:xfrm>
            <a:off x="838200" y="1352266"/>
            <a:ext cx="10515599" cy="4468761"/>
          </a:xfrm>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Cases of approved, denied and approved also with last date of file to get updated</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solidFill>
                <a:srgbClr val="000000"/>
              </a:solidFill>
              <a:latin typeface="Times New Roman" panose="02020603050405020304" pitchFamily="18" charset="0"/>
              <a:ea typeface="Calibri" panose="020F0502020204030204" pitchFamily="34" charset="0"/>
            </a:endParaRPr>
          </a:p>
          <a:p>
            <a:endParaRPr lang="en-US" sz="1800" dirty="0">
              <a:solidFill>
                <a:srgbClr val="000000"/>
              </a:solidFill>
              <a:effectLst/>
              <a:latin typeface="Times New Roman" panose="02020603050405020304" pitchFamily="18" charset="0"/>
              <a:ea typeface="Calibri" panose="020F0502020204030204" pitchFamily="34" charset="0"/>
            </a:endParaRPr>
          </a:p>
          <a:p>
            <a:endParaRPr lang="en-US" sz="1800" dirty="0">
              <a:solidFill>
                <a:srgbClr val="000000"/>
              </a:solidFill>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Most number of applications to get approved based on Class of Admission. We found that H-1B is the top visa application that is applied through the different companies and most approved visas</a:t>
            </a:r>
            <a:r>
              <a:rPr lang="en-US" sz="1200" dirty="0">
                <a:effectLst/>
              </a:rPr>
              <a:t>.</a:t>
            </a:r>
            <a:endParaRPr lang="en-US" dirty="0"/>
          </a:p>
        </p:txBody>
      </p:sp>
      <p:pic>
        <p:nvPicPr>
          <p:cNvPr id="4" name="Picture 3">
            <a:extLst>
              <a:ext uri="{FF2B5EF4-FFF2-40B4-BE49-F238E27FC236}">
                <a16:creationId xmlns:a16="http://schemas.microsoft.com/office/drawing/2014/main" id="{F236DE94-2C6C-456A-B595-A1A30BB8D1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3490" y="1690688"/>
            <a:ext cx="8318377" cy="1474470"/>
          </a:xfrm>
          <a:prstGeom prst="rect">
            <a:avLst/>
          </a:prstGeom>
          <a:noFill/>
          <a:ln>
            <a:solidFill>
              <a:schemeClr val="tx1">
                <a:lumMod val="75000"/>
              </a:schemeClr>
            </a:solidFill>
          </a:ln>
        </p:spPr>
      </p:pic>
      <p:pic>
        <p:nvPicPr>
          <p:cNvPr id="5" name="Picture 4">
            <a:extLst>
              <a:ext uri="{FF2B5EF4-FFF2-40B4-BE49-F238E27FC236}">
                <a16:creationId xmlns:a16="http://schemas.microsoft.com/office/drawing/2014/main" id="{AA7A1459-532A-424F-81F4-49583BB89B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3490" y="3812318"/>
            <a:ext cx="8318376" cy="2095500"/>
          </a:xfrm>
          <a:prstGeom prst="rect">
            <a:avLst/>
          </a:prstGeom>
          <a:noFill/>
          <a:ln>
            <a:solidFill>
              <a:schemeClr val="tx1">
                <a:lumMod val="75000"/>
              </a:schemeClr>
            </a:solidFill>
          </a:ln>
        </p:spPr>
      </p:pic>
    </p:spTree>
    <p:extLst>
      <p:ext uri="{BB962C8B-B14F-4D97-AF65-F5344CB8AC3E}">
        <p14:creationId xmlns:p14="http://schemas.microsoft.com/office/powerpoint/2010/main" val="996654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9C11-C6D9-4530-A512-1BF333E3C5B0}"/>
              </a:ext>
            </a:extLst>
          </p:cNvPr>
          <p:cNvSpPr>
            <a:spLocks noGrp="1"/>
          </p:cNvSpPr>
          <p:nvPr>
            <p:ph type="title"/>
          </p:nvPr>
        </p:nvSpPr>
        <p:spPr>
          <a:xfrm>
            <a:off x="838199" y="200131"/>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4BC6173C-9ECC-44D6-B0DE-E1CDEA48B370}"/>
              </a:ext>
            </a:extLst>
          </p:cNvPr>
          <p:cNvSpPr>
            <a:spLocks noGrp="1"/>
          </p:cNvSpPr>
          <p:nvPr>
            <p:ph sz="quarter" idx="10"/>
          </p:nvPr>
        </p:nvSpPr>
        <p:spPr>
          <a:xfrm>
            <a:off x="838199" y="1290122"/>
            <a:ext cx="10515599" cy="4468761"/>
          </a:xfrm>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Amazon is amongst top 5 companies that file the highest number of visa applications and gets approved and after drill down through state and city we found that amazon campus at Seattle files the most of amazon visa application and by time it is in increasing fashion</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Computer Engineering is the hottest job for which companies are filling visa application and has highest rate of approval</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5E97ED62-5842-45BB-A8FE-856D30844B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9" y="2097923"/>
            <a:ext cx="6285391" cy="1916430"/>
          </a:xfrm>
          <a:prstGeom prst="rect">
            <a:avLst/>
          </a:prstGeom>
          <a:noFill/>
          <a:ln>
            <a:solidFill>
              <a:schemeClr val="tx1">
                <a:lumMod val="75000"/>
              </a:schemeClr>
            </a:solidFill>
          </a:ln>
        </p:spPr>
      </p:pic>
      <p:pic>
        <p:nvPicPr>
          <p:cNvPr id="5" name="Picture 4">
            <a:extLst>
              <a:ext uri="{FF2B5EF4-FFF2-40B4-BE49-F238E27FC236}">
                <a16:creationId xmlns:a16="http://schemas.microsoft.com/office/drawing/2014/main" id="{9DB00E27-0595-477D-863B-2C8BFE266E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2710" y="4388012"/>
            <a:ext cx="6280470" cy="1943100"/>
          </a:xfrm>
          <a:prstGeom prst="rect">
            <a:avLst/>
          </a:prstGeom>
          <a:noFill/>
          <a:ln>
            <a:solidFill>
              <a:schemeClr val="tx1">
                <a:lumMod val="75000"/>
              </a:schemeClr>
            </a:solidFill>
          </a:ln>
        </p:spPr>
      </p:pic>
    </p:spTree>
    <p:extLst>
      <p:ext uri="{BB962C8B-B14F-4D97-AF65-F5344CB8AC3E}">
        <p14:creationId xmlns:p14="http://schemas.microsoft.com/office/powerpoint/2010/main" val="3297369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AD6D-C9F0-4726-8419-138F2008A14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7C0955F1-C564-4CA0-80E5-942FCED0603F}"/>
              </a:ext>
            </a:extLst>
          </p:cNvPr>
          <p:cNvSpPr>
            <a:spLocks noGrp="1"/>
          </p:cNvSpPr>
          <p:nvPr>
            <p:ph sz="quarter" idx="10"/>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India is the country with the most visa applications filed throughout the world and has the most approved cases. The cases appears when we hover over the country</a:t>
            </a:r>
            <a:endParaRPr lang="en-US" dirty="0"/>
          </a:p>
        </p:txBody>
      </p:sp>
      <p:pic>
        <p:nvPicPr>
          <p:cNvPr id="4" name="Picture 3">
            <a:extLst>
              <a:ext uri="{FF2B5EF4-FFF2-40B4-BE49-F238E27FC236}">
                <a16:creationId xmlns:a16="http://schemas.microsoft.com/office/drawing/2014/main" id="{13876730-6049-4FD7-8308-2D2E6B59507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5547" y="2679429"/>
            <a:ext cx="6292178" cy="2780338"/>
          </a:xfrm>
          <a:prstGeom prst="rect">
            <a:avLst/>
          </a:prstGeom>
          <a:noFill/>
          <a:ln>
            <a:solidFill>
              <a:schemeClr val="tx1">
                <a:lumMod val="75000"/>
              </a:schemeClr>
            </a:solidFill>
          </a:ln>
        </p:spPr>
      </p:pic>
    </p:spTree>
    <p:extLst>
      <p:ext uri="{BB962C8B-B14F-4D97-AF65-F5344CB8AC3E}">
        <p14:creationId xmlns:p14="http://schemas.microsoft.com/office/powerpoint/2010/main" val="3226964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3FB936-893E-4628-A0C9-F56196BC95B3}"/>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pic>
        <p:nvPicPr>
          <p:cNvPr id="1026" name="Picture 2">
            <a:extLst>
              <a:ext uri="{FF2B5EF4-FFF2-40B4-BE49-F238E27FC236}">
                <a16:creationId xmlns:a16="http://schemas.microsoft.com/office/drawing/2014/main" id="{A9039BBE-C0D1-43BD-B7F2-0F7888D077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2840" y="1846217"/>
            <a:ext cx="9030360" cy="4353838"/>
          </a:xfrm>
          <a:prstGeom prst="rect">
            <a:avLst/>
          </a:prstGeom>
          <a:solidFill>
            <a:srgbClr val="FFFFFF"/>
          </a:solidFill>
        </p:spPr>
      </p:pic>
      <p:sp>
        <p:nvSpPr>
          <p:cNvPr id="5" name="Rectangle 1">
            <a:extLst>
              <a:ext uri="{FF2B5EF4-FFF2-40B4-BE49-F238E27FC236}">
                <a16:creationId xmlns:a16="http://schemas.microsoft.com/office/drawing/2014/main" id="{02312452-078F-4347-94AE-FEC811F6DA76}"/>
              </a:ext>
            </a:extLst>
          </p:cNvPr>
          <p:cNvSpPr>
            <a:spLocks noChangeArrowheads="1"/>
          </p:cNvSpPr>
          <p:nvPr/>
        </p:nvSpPr>
        <p:spPr bwMode="auto">
          <a:xfrm>
            <a:off x="635000" y="1349406"/>
            <a:ext cx="10718800"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Number of applications every year</a:t>
            </a:r>
            <a: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Tree>
    <p:extLst>
      <p:ext uri="{BB962C8B-B14F-4D97-AF65-F5344CB8AC3E}">
        <p14:creationId xmlns:p14="http://schemas.microsoft.com/office/powerpoint/2010/main" val="284351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2EE065D-F773-4B1F-9C85-887C13D78ED4}"/>
              </a:ext>
            </a:extLst>
          </p:cNvPr>
          <p:cNvSpPr>
            <a:spLocks noChangeArrowheads="1"/>
          </p:cNvSpPr>
          <p:nvPr/>
        </p:nvSpPr>
        <p:spPr bwMode="auto">
          <a:xfrm>
            <a:off x="838200" y="1349405"/>
            <a:ext cx="10515600" cy="10741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2500" lnSpcReduction="20000"/>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City with the greatest number of visa applications</a:t>
            </a:r>
          </a:p>
          <a:p>
            <a:pPr marL="0" marR="0" lvl="0" indent="0" fontAlgn="base">
              <a:lnSpc>
                <a:spcPct val="90000"/>
              </a:lnSpc>
              <a:spcBef>
                <a:spcPct val="0"/>
              </a:spcBef>
              <a:spcAft>
                <a:spcPts val="600"/>
              </a:spcAft>
              <a:buClrTx/>
              <a:buSzTx/>
              <a:tabLst/>
            </a:pPr>
            <a: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pic>
        <p:nvPicPr>
          <p:cNvPr id="2050" name="Picture 2">
            <a:extLst>
              <a:ext uri="{FF2B5EF4-FFF2-40B4-BE49-F238E27FC236}">
                <a16:creationId xmlns:a16="http://schemas.microsoft.com/office/drawing/2014/main" id="{2747D4A7-5E72-4A3E-B8A4-44A9F587EC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1" y="1858294"/>
            <a:ext cx="9143678" cy="4468761"/>
          </a:xfrm>
          <a:prstGeom prst="rect">
            <a:avLst/>
          </a:prstGeom>
          <a:solidFill>
            <a:srgbClr val="FFFFFF"/>
          </a:solidFill>
        </p:spPr>
      </p:pic>
      <p:sp>
        <p:nvSpPr>
          <p:cNvPr id="6" name="Rectangle 1">
            <a:extLst>
              <a:ext uri="{FF2B5EF4-FFF2-40B4-BE49-F238E27FC236}">
                <a16:creationId xmlns:a16="http://schemas.microsoft.com/office/drawing/2014/main" id="{D07A8930-AAF8-48A6-BA8A-D90A553D1B3F}"/>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spTree>
    <p:extLst>
      <p:ext uri="{BB962C8B-B14F-4D97-AF65-F5344CB8AC3E}">
        <p14:creationId xmlns:p14="http://schemas.microsoft.com/office/powerpoint/2010/main" val="4101988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AB18EDE-0C8A-41AD-BA91-952267480A1B}"/>
              </a:ext>
            </a:extLst>
          </p:cNvPr>
          <p:cNvSpPr>
            <a:spLocks noChangeArrowheads="1"/>
          </p:cNvSpPr>
          <p:nvPr/>
        </p:nvSpPr>
        <p:spPr bwMode="auto">
          <a:xfrm>
            <a:off x="953609" y="1195512"/>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Number of applications with respect to the country of citizenship</a:t>
            </a:r>
          </a:p>
          <a:p>
            <a:pPr marL="0" marR="0" lvl="0" indent="0" fontAlgn="base">
              <a:lnSpc>
                <a:spcPct val="90000"/>
              </a:lnSpc>
              <a:spcBef>
                <a:spcPct val="0"/>
              </a:spcBef>
              <a:spcAft>
                <a:spcPts val="600"/>
              </a:spcAft>
              <a:buClrTx/>
              <a:buSzTx/>
              <a:tabLst/>
            </a:pPr>
            <a: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9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pic>
        <p:nvPicPr>
          <p:cNvPr id="3074" name="Picture 2">
            <a:extLst>
              <a:ext uri="{FF2B5EF4-FFF2-40B4-BE49-F238E27FC236}">
                <a16:creationId xmlns:a16="http://schemas.microsoft.com/office/drawing/2014/main" id="{DEB39D0D-AA16-47B2-AFDC-43666D53EB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8572" y="1767840"/>
            <a:ext cx="8876486" cy="4559215"/>
          </a:xfrm>
          <a:prstGeom prst="rect">
            <a:avLst/>
          </a:prstGeom>
          <a:solidFill>
            <a:srgbClr val="FFFFFF"/>
          </a:solidFill>
        </p:spPr>
      </p:pic>
      <p:sp>
        <p:nvSpPr>
          <p:cNvPr id="5" name="Rectangle 1">
            <a:extLst>
              <a:ext uri="{FF2B5EF4-FFF2-40B4-BE49-F238E27FC236}">
                <a16:creationId xmlns:a16="http://schemas.microsoft.com/office/drawing/2014/main" id="{5A4F8BA6-DF2D-468B-B19E-DBB9BC5FEA41}"/>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spTree>
    <p:extLst>
      <p:ext uri="{BB962C8B-B14F-4D97-AF65-F5344CB8AC3E}">
        <p14:creationId xmlns:p14="http://schemas.microsoft.com/office/powerpoint/2010/main" val="177411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2500" lnSpcReduction="10000"/>
          </a:bodyPr>
          <a:lstStyle/>
          <a:p>
            <a:pPr marL="0" marR="0" lvl="0" indent="0" fontAlgn="base">
              <a:lnSpc>
                <a:spcPct val="90000"/>
              </a:lnSpc>
              <a:spcBef>
                <a:spcPct val="0"/>
              </a:spcBef>
              <a:spcAft>
                <a:spcPts val="600"/>
              </a:spcAft>
              <a:buClrTx/>
              <a:buSzTx/>
              <a:tabLst/>
            </a:pPr>
            <a:r>
              <a:rPr lang="en-US" altLang="en-US" sz="1900" dirty="0">
                <a:solidFill>
                  <a:srgbClr val="000000"/>
                </a:solidFill>
                <a:latin typeface="Times New Roman" panose="02020603050405020304" pitchFamily="18" charset="0"/>
              </a:rPr>
              <a:t>Number of applications with respect to the Salary Range, which is the derived column from the pw_amount_9089</a:t>
            </a:r>
            <a:br>
              <a:rPr lang="en-US" altLang="en-US" sz="1900" dirty="0">
                <a:solidFill>
                  <a:srgbClr val="000000"/>
                </a:solidFill>
                <a:latin typeface="Times New Roman" panose="02020603050405020304" pitchFamily="18" charset="0"/>
              </a:rPr>
            </a:br>
            <a:endParaRPr lang="en-US" altLang="en-US" sz="1900" dirty="0">
              <a:solidFill>
                <a:srgbClr val="000000"/>
              </a:solidFill>
              <a:latin typeface="Times New Roman" panose="02020603050405020304" pitchFamily="18" charset="0"/>
            </a:endParaRPr>
          </a:p>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pic>
        <p:nvPicPr>
          <p:cNvPr id="4098" name="Picture 2" descr="Chart, bar chart&#10;&#10;Description automatically generated">
            <a:extLst>
              <a:ext uri="{FF2B5EF4-FFF2-40B4-BE49-F238E27FC236}">
                <a16:creationId xmlns:a16="http://schemas.microsoft.com/office/drawing/2014/main" id="{CD79AAF4-D4E0-426B-9234-EA6FE35907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9223" y="1858294"/>
            <a:ext cx="8691688" cy="4468761"/>
          </a:xfrm>
          <a:prstGeom prst="rect">
            <a:avLst/>
          </a:prstGeom>
          <a:solidFill>
            <a:srgbClr val="FFFFFF"/>
          </a:solidFill>
        </p:spPr>
      </p:pic>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Visualization - Matplotlib</a:t>
            </a:r>
          </a:p>
        </p:txBody>
      </p:sp>
    </p:spTree>
    <p:extLst>
      <p:ext uri="{BB962C8B-B14F-4D97-AF65-F5344CB8AC3E}">
        <p14:creationId xmlns:p14="http://schemas.microsoft.com/office/powerpoint/2010/main" val="156875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Validation</a:t>
            </a:r>
          </a:p>
        </p:txBody>
      </p:sp>
      <p:sp>
        <p:nvSpPr>
          <p:cNvPr id="6" name="TextBox 5">
            <a:extLst>
              <a:ext uri="{FF2B5EF4-FFF2-40B4-BE49-F238E27FC236}">
                <a16:creationId xmlns:a16="http://schemas.microsoft.com/office/drawing/2014/main" id="{99750671-BE4F-498E-BF3C-25EE56892ED9}"/>
              </a:ext>
            </a:extLst>
          </p:cNvPr>
          <p:cNvSpPr txBox="1"/>
          <p:nvPr/>
        </p:nvSpPr>
        <p:spPr>
          <a:xfrm>
            <a:off x="767178" y="1162976"/>
            <a:ext cx="6094520" cy="385042"/>
          </a:xfrm>
          <a:prstGeom prst="rect">
            <a:avLst/>
          </a:prstGeom>
          <a:noFill/>
        </p:spPr>
        <p:txBody>
          <a:bodyPr wrap="square">
            <a:spAutoFit/>
          </a:bodyPr>
          <a:lstStyle/>
          <a:p>
            <a:pPr marL="0" marR="0">
              <a:lnSpc>
                <a:spcPct val="115000"/>
              </a:lnSpc>
              <a:spcBef>
                <a:spcPts val="0"/>
              </a:spcBef>
              <a:spcAft>
                <a:spcPts val="1000"/>
              </a:spcAft>
            </a:pPr>
            <a:r>
              <a:rPr lang="en-US" sz="1800" b="1"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rPr>
              <a:t>Validating the number of records after every process</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8B75221-3FAA-4EC2-9B00-A08C7E2527B7}"/>
              </a:ext>
            </a:extLst>
          </p:cNvPr>
          <p:cNvSpPr txBox="1"/>
          <p:nvPr/>
        </p:nvSpPr>
        <p:spPr>
          <a:xfrm>
            <a:off x="767178" y="1764297"/>
            <a:ext cx="6094520"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Number of records using Pandas Profiling</a:t>
            </a:r>
            <a:endParaRPr lang="en-US" dirty="0"/>
          </a:p>
        </p:txBody>
      </p:sp>
      <p:pic>
        <p:nvPicPr>
          <p:cNvPr id="9" name="Picture 8">
            <a:extLst>
              <a:ext uri="{FF2B5EF4-FFF2-40B4-BE49-F238E27FC236}">
                <a16:creationId xmlns:a16="http://schemas.microsoft.com/office/drawing/2014/main" id="{B5E37EBC-766D-48CC-9043-179DB39FD5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7178" y="2315151"/>
            <a:ext cx="5741670" cy="1371600"/>
          </a:xfrm>
          <a:prstGeom prst="rect">
            <a:avLst/>
          </a:prstGeom>
          <a:noFill/>
          <a:ln>
            <a:solidFill>
              <a:schemeClr val="tx1">
                <a:lumMod val="75000"/>
              </a:schemeClr>
            </a:solidFill>
          </a:ln>
        </p:spPr>
      </p:pic>
      <p:sp>
        <p:nvSpPr>
          <p:cNvPr id="11" name="TextBox 10">
            <a:extLst>
              <a:ext uri="{FF2B5EF4-FFF2-40B4-BE49-F238E27FC236}">
                <a16:creationId xmlns:a16="http://schemas.microsoft.com/office/drawing/2014/main" id="{3DC4E9D3-FAE0-4020-8156-0A88E1AF66D3}"/>
              </a:ext>
            </a:extLst>
          </p:cNvPr>
          <p:cNvSpPr txBox="1"/>
          <p:nvPr/>
        </p:nvSpPr>
        <p:spPr>
          <a:xfrm>
            <a:off x="6826484" y="1731240"/>
            <a:ext cx="4773930" cy="703591"/>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records after preprocessing using Python libraries</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89C85F6F-CB02-4606-ADDF-48B458F009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6484" y="2591565"/>
            <a:ext cx="4964922" cy="369570"/>
          </a:xfrm>
          <a:prstGeom prst="rect">
            <a:avLst/>
          </a:prstGeom>
          <a:noFill/>
          <a:ln>
            <a:solidFill>
              <a:schemeClr val="tx1">
                <a:lumMod val="75000"/>
              </a:schemeClr>
            </a:solidFill>
          </a:ln>
        </p:spPr>
      </p:pic>
      <p:sp>
        <p:nvSpPr>
          <p:cNvPr id="14" name="TextBox 13">
            <a:extLst>
              <a:ext uri="{FF2B5EF4-FFF2-40B4-BE49-F238E27FC236}">
                <a16:creationId xmlns:a16="http://schemas.microsoft.com/office/drawing/2014/main" id="{BA6EB0CA-F5DB-4580-B1C7-263D26D8E593}"/>
              </a:ext>
            </a:extLst>
          </p:cNvPr>
          <p:cNvSpPr txBox="1"/>
          <p:nvPr/>
        </p:nvSpPr>
        <p:spPr>
          <a:xfrm>
            <a:off x="767178" y="3884445"/>
            <a:ext cx="6094520" cy="385042"/>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records after processing the data using Alteryx</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65A335F8-10BC-44B8-868D-C8AE1ADDE0A2}"/>
              </a:ext>
            </a:extLst>
          </p:cNvPr>
          <p:cNvPicPr/>
          <p:nvPr/>
        </p:nvPicPr>
        <p:blipFill rotWithShape="1">
          <a:blip r:embed="rId4">
            <a:extLst>
              <a:ext uri="{28A0092B-C50C-407E-A947-70E740481C1C}">
                <a14:useLocalDpi xmlns:a14="http://schemas.microsoft.com/office/drawing/2010/main" val="0"/>
              </a:ext>
            </a:extLst>
          </a:blip>
          <a:srcRect t="63519"/>
          <a:stretch/>
        </p:blipFill>
        <p:spPr bwMode="auto">
          <a:xfrm>
            <a:off x="857618" y="4356103"/>
            <a:ext cx="6519725" cy="1074420"/>
          </a:xfrm>
          <a:prstGeom prst="rect">
            <a:avLst/>
          </a:prstGeom>
          <a:noFill/>
          <a:ln>
            <a:solidFill>
              <a:schemeClr val="tx1">
                <a:lumMod val="75000"/>
              </a:schemeClr>
            </a:solid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03E6411E-8EB1-484A-9440-5371B4055C82}"/>
              </a:ext>
            </a:extLst>
          </p:cNvPr>
          <p:cNvSpPr txBox="1"/>
          <p:nvPr/>
        </p:nvSpPr>
        <p:spPr>
          <a:xfrm>
            <a:off x="767178" y="5474970"/>
            <a:ext cx="6094520" cy="385042"/>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is no loss of records after the preprocessing of data</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7364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Validation</a:t>
            </a:r>
          </a:p>
        </p:txBody>
      </p:sp>
      <p:sp>
        <p:nvSpPr>
          <p:cNvPr id="6" name="TextBox 5">
            <a:extLst>
              <a:ext uri="{FF2B5EF4-FFF2-40B4-BE49-F238E27FC236}">
                <a16:creationId xmlns:a16="http://schemas.microsoft.com/office/drawing/2014/main" id="{99750671-BE4F-498E-BF3C-25EE56892ED9}"/>
              </a:ext>
            </a:extLst>
          </p:cNvPr>
          <p:cNvSpPr txBox="1"/>
          <p:nvPr/>
        </p:nvSpPr>
        <p:spPr>
          <a:xfrm>
            <a:off x="2027808" y="1189306"/>
            <a:ext cx="6094520" cy="385042"/>
          </a:xfrm>
          <a:prstGeom prst="rect">
            <a:avLst/>
          </a:prstGeom>
          <a:noFill/>
        </p:spPr>
        <p:txBody>
          <a:bodyPr wrap="square">
            <a:spAutoFit/>
          </a:bodyPr>
          <a:lstStyle/>
          <a:p>
            <a:pPr marL="0" marR="0" fontAlgn="base">
              <a:lnSpc>
                <a:spcPct val="115000"/>
              </a:lnSpc>
              <a:spcBef>
                <a:spcPts val="1200"/>
              </a:spcBef>
              <a:spcAft>
                <a:spcPts val="12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distinct case number in the original dataset –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373025</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BA6EB0CA-F5DB-4580-B1C7-263D26D8E593}"/>
              </a:ext>
            </a:extLst>
          </p:cNvPr>
          <p:cNvSpPr txBox="1"/>
          <p:nvPr/>
        </p:nvSpPr>
        <p:spPr>
          <a:xfrm>
            <a:off x="2027808" y="3550603"/>
            <a:ext cx="6094520" cy="385042"/>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distinct nodes created for every case</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9FC44F1-3E6A-4AC6-BB85-40D0226635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98518" y="1701797"/>
            <a:ext cx="5753100" cy="1600200"/>
          </a:xfrm>
          <a:prstGeom prst="rect">
            <a:avLst/>
          </a:prstGeom>
          <a:noFill/>
          <a:ln>
            <a:solidFill>
              <a:schemeClr val="tx1">
                <a:lumMod val="75000"/>
              </a:schemeClr>
            </a:solidFill>
          </a:ln>
        </p:spPr>
      </p:pic>
      <p:pic>
        <p:nvPicPr>
          <p:cNvPr id="16" name="Picture 15">
            <a:extLst>
              <a:ext uri="{FF2B5EF4-FFF2-40B4-BE49-F238E27FC236}">
                <a16:creationId xmlns:a16="http://schemas.microsoft.com/office/drawing/2014/main" id="{3A2EB004-E787-4175-BED0-2D9ED80B546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8518" y="4076068"/>
            <a:ext cx="5772150" cy="2160270"/>
          </a:xfrm>
          <a:prstGeom prst="rect">
            <a:avLst/>
          </a:prstGeom>
          <a:noFill/>
          <a:ln>
            <a:solidFill>
              <a:schemeClr val="tx1">
                <a:lumMod val="75000"/>
              </a:schemeClr>
            </a:solidFill>
          </a:ln>
        </p:spPr>
      </p:pic>
    </p:spTree>
    <p:extLst>
      <p:ext uri="{BB962C8B-B14F-4D97-AF65-F5344CB8AC3E}">
        <p14:creationId xmlns:p14="http://schemas.microsoft.com/office/powerpoint/2010/main" val="782216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056-8B0C-4EF2-880F-0EF043BEE5F7}"/>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Impact Statement Guide</a:t>
            </a:r>
          </a:p>
        </p:txBody>
      </p:sp>
      <p:sp>
        <p:nvSpPr>
          <p:cNvPr id="4" name="Rectangle 3">
            <a:extLst>
              <a:ext uri="{FF2B5EF4-FFF2-40B4-BE49-F238E27FC236}">
                <a16:creationId xmlns:a16="http://schemas.microsoft.com/office/drawing/2014/main" id="{EC689087-E28B-48E4-9BF3-31FB4BCF06F3}"/>
              </a:ext>
            </a:extLst>
          </p:cNvPr>
          <p:cNvSpPr/>
          <p:nvPr/>
        </p:nvSpPr>
        <p:spPr>
          <a:xfrm>
            <a:off x="1165880" y="2115105"/>
            <a:ext cx="9373690" cy="2627790"/>
          </a:xfrm>
          <a:prstGeom prst="rect">
            <a:avLst/>
          </a:prstGeom>
          <a:solidFill>
            <a:srgbClr val="E3DED1"/>
          </a:solidFill>
          <a:ln w="25400" cap="flat" cmpd="sng" algn="ctr">
            <a:solidFill>
              <a:srgbClr val="F07F09">
                <a:shade val="50000"/>
              </a:srgbClr>
            </a:solidFill>
            <a:prstDash val="solid"/>
          </a:ln>
          <a:effectLst/>
        </p:spPr>
        <p:txBody>
          <a:bodyPr rtlCol="0" anchor="ct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dirty="0">
                <a:solidFill>
                  <a:srgbClr val="0070C0"/>
                </a:solidFill>
                <a:latin typeface="Roboto"/>
              </a:rPr>
              <a:t>The purpose of this project is to derive insights using USCIS visa application dataset that would improve the understanding and experience of USCIS, corporates filing visa application of employees and people applying for the visa application.</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kern="0" dirty="0">
              <a:solidFill>
                <a:srgbClr val="0070C0"/>
              </a:solidFill>
              <a:latin typeface="Roboto"/>
            </a:endParaRPr>
          </a:p>
        </p:txBody>
      </p:sp>
    </p:spTree>
    <p:extLst>
      <p:ext uri="{BB962C8B-B14F-4D97-AF65-F5344CB8AC3E}">
        <p14:creationId xmlns:p14="http://schemas.microsoft.com/office/powerpoint/2010/main" val="130256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E5E38A-3FA8-4CE5-B2E5-9FE8CF8AE9BE}"/>
              </a:ext>
            </a:extLst>
          </p:cNvPr>
          <p:cNvSpPr>
            <a:spLocks noChangeArrowheads="1"/>
          </p:cNvSpPr>
          <p:nvPr/>
        </p:nvSpPr>
        <p:spPr bwMode="auto">
          <a:xfrm>
            <a:off x="767178" y="1162977"/>
            <a:ext cx="10515600" cy="14421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t>        </a:t>
            </a:r>
          </a:p>
          <a:p>
            <a:pPr marL="0" marR="0" lvl="0" indent="0" fontAlgn="base">
              <a:lnSpc>
                <a:spcPct val="90000"/>
              </a:lnSpc>
              <a:spcBef>
                <a:spcPct val="0"/>
              </a:spcBef>
              <a:spcAft>
                <a:spcPts val="600"/>
              </a:spcAft>
              <a:buClrTx/>
              <a:buSzTx/>
              <a:tabLst/>
            </a:pPr>
            <a:br>
              <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rPr>
            </a:br>
            <a:endParaRPr kumimoji="0" lang="en-US" altLang="en-US" sz="1300" b="0" i="0" u="none" strike="noStrike" kern="1200" cap="none" normalizeH="0" baseline="0" dirty="0">
              <a:ln>
                <a:noFill/>
              </a:ln>
              <a:effectLst/>
              <a:latin typeface="Rockwell" panose="02060603020205020403" pitchFamily="18" charset="0"/>
              <a:ea typeface="Roboto" panose="02000000000000000000" pitchFamily="2" charset="0"/>
              <a:cs typeface="Raavi" panose="020B0502040204020203" pitchFamily="34" charset="0"/>
            </a:endParaRPr>
          </a:p>
        </p:txBody>
      </p:sp>
      <p:sp>
        <p:nvSpPr>
          <p:cNvPr id="5" name="Rectangle 1">
            <a:extLst>
              <a:ext uri="{FF2B5EF4-FFF2-40B4-BE49-F238E27FC236}">
                <a16:creationId xmlns:a16="http://schemas.microsoft.com/office/drawing/2014/main" id="{728DC366-704F-45B4-BA90-FF3CB0A7A1F5}"/>
              </a:ext>
            </a:extLst>
          </p:cNvPr>
          <p:cNvSpPr>
            <a:spLocks noChangeArrowheads="1"/>
          </p:cNvSpPr>
          <p:nvPr/>
        </p:nvSpPr>
        <p:spPr bwMode="auto">
          <a:xfrm>
            <a:off x="635000" y="238126"/>
            <a:ext cx="10412336" cy="924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lang="en-US" altLang="en-US" sz="4000" b="1" dirty="0">
                <a:latin typeface="Times New Roman" panose="02020603050405020304" pitchFamily="18" charset="0"/>
                <a:cs typeface="Times New Roman" panose="02020603050405020304" pitchFamily="18" charset="0"/>
              </a:rPr>
              <a:t>Data Validation</a:t>
            </a:r>
          </a:p>
        </p:txBody>
      </p:sp>
      <p:sp>
        <p:nvSpPr>
          <p:cNvPr id="6" name="TextBox 5">
            <a:extLst>
              <a:ext uri="{FF2B5EF4-FFF2-40B4-BE49-F238E27FC236}">
                <a16:creationId xmlns:a16="http://schemas.microsoft.com/office/drawing/2014/main" id="{99750671-BE4F-498E-BF3C-25EE56892ED9}"/>
              </a:ext>
            </a:extLst>
          </p:cNvPr>
          <p:cNvSpPr txBox="1"/>
          <p:nvPr/>
        </p:nvSpPr>
        <p:spPr>
          <a:xfrm>
            <a:off x="634999" y="1189306"/>
            <a:ext cx="9725241" cy="3065776"/>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Validating data in the dashboard with respect to the original dataset for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Acceptance Testing</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in original dataset</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374362</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Approved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330519</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Denied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25649</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Total Withdrawn Cases: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18194</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shown in the dashboard</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3D2771F-8E01-4D10-8B91-B2C8FD181A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178" y="4360262"/>
            <a:ext cx="7337148" cy="1474470"/>
          </a:xfrm>
          <a:prstGeom prst="rect">
            <a:avLst/>
          </a:prstGeom>
          <a:noFill/>
          <a:ln>
            <a:solidFill>
              <a:schemeClr val="tx1">
                <a:lumMod val="75000"/>
              </a:schemeClr>
            </a:solidFill>
          </a:ln>
        </p:spPr>
      </p:pic>
    </p:spTree>
    <p:extLst>
      <p:ext uri="{BB962C8B-B14F-4D97-AF65-F5344CB8AC3E}">
        <p14:creationId xmlns:p14="http://schemas.microsoft.com/office/powerpoint/2010/main" val="3243726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6C45-BA9D-4532-A00F-235D01E6DD1A}"/>
              </a:ext>
            </a:extLst>
          </p:cNvPr>
          <p:cNvSpPr>
            <a:spLocks noGrp="1"/>
          </p:cNvSpPr>
          <p:nvPr>
            <p:ph type="title"/>
          </p:nvPr>
        </p:nvSpPr>
        <p:spPr>
          <a:xfrm>
            <a:off x="838200" y="417564"/>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3" name="Content Placeholder 2">
            <a:extLst>
              <a:ext uri="{FF2B5EF4-FFF2-40B4-BE49-F238E27FC236}">
                <a16:creationId xmlns:a16="http://schemas.microsoft.com/office/drawing/2014/main" id="{21DE873D-9AB1-4F45-AF0F-A438F95A7060}"/>
              </a:ext>
            </a:extLst>
          </p:cNvPr>
          <p:cNvSpPr>
            <a:spLocks noGrp="1"/>
          </p:cNvSpPr>
          <p:nvPr>
            <p:ph sz="quarter" idx="10"/>
          </p:nvPr>
        </p:nvSpPr>
        <p:spPr/>
        <p:txBody>
          <a:bodyPr/>
          <a:lstStyle/>
          <a:p>
            <a:r>
              <a:rPr lang="en-US" dirty="0">
                <a:latin typeface="Times New Roman" panose="02020603050405020304" pitchFamily="18" charset="0"/>
                <a:cs typeface="Times New Roman" panose="02020603050405020304" pitchFamily="18" charset="0"/>
              </a:rPr>
              <a:t>Risk/Issues</a:t>
            </a:r>
            <a:r>
              <a:rPr lang="en-US" dirty="0"/>
              <a:t>:</a:t>
            </a:r>
          </a:p>
        </p:txBody>
      </p:sp>
      <p:pic>
        <p:nvPicPr>
          <p:cNvPr id="5122" name="Picture 2">
            <a:extLst>
              <a:ext uri="{FF2B5EF4-FFF2-40B4-BE49-F238E27FC236}">
                <a16:creationId xmlns:a16="http://schemas.microsoft.com/office/drawing/2014/main" id="{057722EE-BC77-46B0-A140-4FF0BCCF6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7424"/>
            <a:ext cx="9324976" cy="2358901"/>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10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6AEFC96-BA5C-43F2-B5C2-74F4551A9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2405436"/>
            <a:ext cx="10515599" cy="2904988"/>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B019F9B-F5BB-4544-8410-21DA9A6C386C}"/>
              </a:ext>
            </a:extLst>
          </p:cNvPr>
          <p:cNvSpPr>
            <a:spLocks noGrp="1"/>
          </p:cNvSpPr>
          <p:nvPr>
            <p:ph sz="quarter" idx="10"/>
          </p:nvPr>
        </p:nvSpPr>
        <p:spPr>
          <a:xfrm>
            <a:off x="838200" y="1547576"/>
            <a:ext cx="10515599" cy="4468761"/>
          </a:xfrm>
        </p:spPr>
        <p:txBody>
          <a:bodyPr/>
          <a:lstStyle/>
          <a:p>
            <a:r>
              <a:rPr lang="en-US" dirty="0">
                <a:latin typeface="Times New Roman" panose="02020603050405020304" pitchFamily="18" charset="0"/>
                <a:cs typeface="Times New Roman" panose="02020603050405020304" pitchFamily="18" charset="0"/>
              </a:rPr>
              <a:t>Resource Management:</a:t>
            </a:r>
          </a:p>
        </p:txBody>
      </p:sp>
      <p:sp>
        <p:nvSpPr>
          <p:cNvPr id="6" name="Title 1">
            <a:extLst>
              <a:ext uri="{FF2B5EF4-FFF2-40B4-BE49-F238E27FC236}">
                <a16:creationId xmlns:a16="http://schemas.microsoft.com/office/drawing/2014/main" id="{87EFAF92-F0AA-4D48-AE3F-7C623E592B3A}"/>
              </a:ext>
            </a:extLst>
          </p:cNvPr>
          <p:cNvSpPr>
            <a:spLocks noGrp="1"/>
          </p:cNvSpPr>
          <p:nvPr>
            <p:ph type="title"/>
          </p:nvPr>
        </p:nvSpPr>
        <p:spPr>
          <a:xfrm>
            <a:off x="838200" y="417564"/>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Tree>
    <p:extLst>
      <p:ext uri="{BB962C8B-B14F-4D97-AF65-F5344CB8AC3E}">
        <p14:creationId xmlns:p14="http://schemas.microsoft.com/office/powerpoint/2010/main" val="434508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B3E4039-4737-499E-A03E-89831F73587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21694" y="1933303"/>
            <a:ext cx="10148612" cy="4394472"/>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1CF6B91-5BEF-4C82-8D35-2C53B3855615}"/>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5" name="Content Placeholder 2">
            <a:extLst>
              <a:ext uri="{FF2B5EF4-FFF2-40B4-BE49-F238E27FC236}">
                <a16:creationId xmlns:a16="http://schemas.microsoft.com/office/drawing/2014/main" id="{DA7717D9-88B7-4132-A8DF-EE5E4F8FC6ED}"/>
              </a:ext>
            </a:extLst>
          </p:cNvPr>
          <p:cNvSpPr txBox="1">
            <a:spLocks/>
          </p:cNvSpPr>
          <p:nvPr/>
        </p:nvSpPr>
        <p:spPr>
          <a:xfrm>
            <a:off x="821207" y="1396655"/>
            <a:ext cx="10515599" cy="446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Project Planning:</a:t>
            </a:r>
          </a:p>
        </p:txBody>
      </p:sp>
    </p:spTree>
    <p:extLst>
      <p:ext uri="{BB962C8B-B14F-4D97-AF65-F5344CB8AC3E}">
        <p14:creationId xmlns:p14="http://schemas.microsoft.com/office/powerpoint/2010/main" val="4091616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56FD4DC-97B8-42B1-803B-737FAA99BA11}"/>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24632" y="1871663"/>
            <a:ext cx="10142736" cy="4443412"/>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67AF94F-24C0-4462-97F8-53F0927528A6}"/>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5" name="Content Placeholder 2">
            <a:extLst>
              <a:ext uri="{FF2B5EF4-FFF2-40B4-BE49-F238E27FC236}">
                <a16:creationId xmlns:a16="http://schemas.microsoft.com/office/drawing/2014/main" id="{4B77D4F8-C606-4BAA-82D4-7C96157B731A}"/>
              </a:ext>
            </a:extLst>
          </p:cNvPr>
          <p:cNvSpPr txBox="1">
            <a:spLocks/>
          </p:cNvSpPr>
          <p:nvPr/>
        </p:nvSpPr>
        <p:spPr>
          <a:xfrm>
            <a:off x="651769" y="1387778"/>
            <a:ext cx="10515599" cy="446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Gantt Chart:</a:t>
            </a:r>
          </a:p>
        </p:txBody>
      </p:sp>
    </p:spTree>
    <p:extLst>
      <p:ext uri="{BB962C8B-B14F-4D97-AF65-F5344CB8AC3E}">
        <p14:creationId xmlns:p14="http://schemas.microsoft.com/office/powerpoint/2010/main" val="2989413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B9120CD-A141-4D8B-9AFD-171DD1731F1F}"/>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160146" y="1954757"/>
            <a:ext cx="5871703" cy="4350248"/>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192B922-C06D-4588-B0B3-1E98F9F14093}"/>
              </a:ext>
            </a:extLst>
          </p:cNvPr>
          <p:cNvSpPr>
            <a:spLocks noGrp="1"/>
          </p:cNvSpPr>
          <p:nvPr>
            <p:ph type="title"/>
          </p:nvPr>
        </p:nvSpPr>
        <p:spPr>
          <a:xfrm>
            <a:off x="838200" y="365125"/>
            <a:ext cx="10515600" cy="1325563"/>
          </a:xfrm>
        </p:spPr>
        <p:txBody>
          <a:bodyPr/>
          <a:lstStyle/>
          <a:p>
            <a:r>
              <a:rPr lang="en-US" b="1" dirty="0">
                <a:latin typeface="Times New Roman" panose="02020603050405020304" pitchFamily="18" charset="0"/>
                <a:ea typeface="+mn-ea"/>
                <a:cs typeface="Times New Roman" panose="02020603050405020304" pitchFamily="18" charset="0"/>
              </a:rPr>
              <a:t>Velero</a:t>
            </a:r>
          </a:p>
        </p:txBody>
      </p:sp>
      <p:sp>
        <p:nvSpPr>
          <p:cNvPr id="5" name="Content Placeholder 2">
            <a:extLst>
              <a:ext uri="{FF2B5EF4-FFF2-40B4-BE49-F238E27FC236}">
                <a16:creationId xmlns:a16="http://schemas.microsoft.com/office/drawing/2014/main" id="{05548645-A46D-4C2C-8E74-6F8FE6CA52FE}"/>
              </a:ext>
            </a:extLst>
          </p:cNvPr>
          <p:cNvSpPr txBox="1">
            <a:spLocks/>
          </p:cNvSpPr>
          <p:nvPr/>
        </p:nvSpPr>
        <p:spPr>
          <a:xfrm>
            <a:off x="838199" y="1396656"/>
            <a:ext cx="10515599" cy="446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Burndown Information</a:t>
            </a:r>
          </a:p>
        </p:txBody>
      </p:sp>
    </p:spTree>
    <p:extLst>
      <p:ext uri="{BB962C8B-B14F-4D97-AF65-F5344CB8AC3E}">
        <p14:creationId xmlns:p14="http://schemas.microsoft.com/office/powerpoint/2010/main" val="2885403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4434-B731-4912-B3BF-67BA02C5D55E}"/>
              </a:ext>
            </a:extLst>
          </p:cNvPr>
          <p:cNvSpPr>
            <a:spLocks noGrp="1"/>
          </p:cNvSpPr>
          <p:nvPr>
            <p:ph type="title"/>
          </p:nvPr>
        </p:nvSpPr>
        <p:spPr>
          <a:xfrm>
            <a:off x="3184071" y="2394222"/>
            <a:ext cx="5823858" cy="1325563"/>
          </a:xfrm>
        </p:spPr>
        <p:txBody>
          <a:bodyPr/>
          <a:lstStyle/>
          <a:p>
            <a:r>
              <a:rPr lang="en-US" b="1" dirty="0">
                <a:latin typeface="Times New Roman" panose="02020603050405020304" pitchFamily="18" charset="0"/>
                <a:ea typeface="+mn-ea"/>
                <a:cs typeface="Times New Roman" panose="02020603050405020304" pitchFamily="18" charset="0"/>
              </a:rPr>
              <a:t>          </a:t>
            </a:r>
            <a:r>
              <a:rPr lang="en-US" sz="4800" b="1" dirty="0">
                <a:latin typeface="Stencil" panose="040409050D0802020404" pitchFamily="82" charset="0"/>
                <a:ea typeface="+mn-ea"/>
                <a:cs typeface="Times New Roman" panose="02020603050405020304" pitchFamily="18" charset="0"/>
              </a:rPr>
              <a:t>Thank you</a:t>
            </a:r>
            <a:endParaRPr lang="en-US" sz="4800" dirty="0">
              <a:latin typeface="Stencil" panose="040409050D0802020404" pitchFamily="82" charset="0"/>
            </a:endParaRPr>
          </a:p>
        </p:txBody>
      </p:sp>
    </p:spTree>
    <p:extLst>
      <p:ext uri="{BB962C8B-B14F-4D97-AF65-F5344CB8AC3E}">
        <p14:creationId xmlns:p14="http://schemas.microsoft.com/office/powerpoint/2010/main" val="672899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07F-997B-43AD-8986-A89AA182145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Objectives</a:t>
            </a:r>
            <a:endParaRPr lang="en-US" dirty="0"/>
          </a:p>
        </p:txBody>
      </p:sp>
      <p:sp>
        <p:nvSpPr>
          <p:cNvPr id="3" name="Content Placeholder 2">
            <a:extLst>
              <a:ext uri="{FF2B5EF4-FFF2-40B4-BE49-F238E27FC236}">
                <a16:creationId xmlns:a16="http://schemas.microsoft.com/office/drawing/2014/main" id="{0525A94F-17D8-4EF2-9CF4-7FEA7FD8CC60}"/>
              </a:ext>
            </a:extLst>
          </p:cNvPr>
          <p:cNvSpPr>
            <a:spLocks noGrp="1"/>
          </p:cNvSpPr>
          <p:nvPr>
            <p:ph sz="quarter" idx="10"/>
          </p:nvPr>
        </p:nvSpPr>
        <p:spPr/>
        <p:txBody>
          <a:bodyPr/>
          <a:lstStyle/>
          <a:p>
            <a:r>
              <a:rPr lang="en-US" sz="2400" dirty="0">
                <a:solidFill>
                  <a:srgbClr val="000000"/>
                </a:solidFill>
                <a:latin typeface="Times New Roman" panose="02020603050405020304" pitchFamily="18" charset="0"/>
                <a:cs typeface="Times New Roman" panose="02020603050405020304" pitchFamily="18" charset="0"/>
              </a:rPr>
              <a:t>To clean and validate the data extracted from USCIS website</a:t>
            </a:r>
          </a:p>
          <a:p>
            <a:r>
              <a:rPr lang="en-US" sz="2400" dirty="0">
                <a:solidFill>
                  <a:srgbClr val="000000"/>
                </a:solidFill>
                <a:latin typeface="Times New Roman" panose="02020603050405020304" pitchFamily="18" charset="0"/>
                <a:cs typeface="Times New Roman" panose="02020603050405020304" pitchFamily="18" charset="0"/>
              </a:rPr>
              <a:t>Create a data model for the given dataset</a:t>
            </a:r>
          </a:p>
          <a:p>
            <a:r>
              <a:rPr lang="en-US" sz="2400" dirty="0">
                <a:solidFill>
                  <a:srgbClr val="000000"/>
                </a:solidFill>
                <a:latin typeface="Times New Roman" panose="02020603050405020304" pitchFamily="18" charset="0"/>
                <a:cs typeface="Times New Roman" panose="02020603050405020304" pitchFamily="18" charset="0"/>
              </a:rPr>
              <a:t>Create a database in Neo4j and load the dataset using Cypher queries</a:t>
            </a:r>
          </a:p>
          <a:p>
            <a:r>
              <a:rPr lang="en-US" sz="2400" dirty="0">
                <a:solidFill>
                  <a:srgbClr val="000000"/>
                </a:solidFill>
                <a:latin typeface="Times New Roman" panose="02020603050405020304" pitchFamily="18" charset="0"/>
                <a:cs typeface="Times New Roman" panose="02020603050405020304" pitchFamily="18" charset="0"/>
              </a:rPr>
              <a:t>Create a data pipeline for connecting Neo4j to Python</a:t>
            </a:r>
          </a:p>
          <a:p>
            <a:r>
              <a:rPr lang="en-US" sz="2400" dirty="0">
                <a:solidFill>
                  <a:srgbClr val="000000"/>
                </a:solidFill>
                <a:latin typeface="Times New Roman" panose="02020603050405020304" pitchFamily="18" charset="0"/>
                <a:cs typeface="Times New Roman" panose="02020603050405020304" pitchFamily="18" charset="0"/>
              </a:rPr>
              <a:t>Build an interactive dashboard for better insights </a:t>
            </a:r>
          </a:p>
          <a:p>
            <a:r>
              <a:rPr lang="en-US" sz="2400" dirty="0">
                <a:solidFill>
                  <a:srgbClr val="000000"/>
                </a:solidFill>
                <a:latin typeface="Times New Roman" panose="02020603050405020304" pitchFamily="18" charset="0"/>
                <a:cs typeface="Times New Roman" panose="02020603050405020304" pitchFamily="18" charset="0"/>
              </a:rPr>
              <a:t>Integration and Acceptance testing for data validation</a:t>
            </a:r>
          </a:p>
        </p:txBody>
      </p:sp>
    </p:spTree>
    <p:extLst>
      <p:ext uri="{BB962C8B-B14F-4D97-AF65-F5344CB8AC3E}">
        <p14:creationId xmlns:p14="http://schemas.microsoft.com/office/powerpoint/2010/main" val="1314880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D111-2EE0-4A59-B4EB-D72E98E4D678}"/>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Vision Diagram</a:t>
            </a:r>
          </a:p>
        </p:txBody>
      </p:sp>
      <p:pic>
        <p:nvPicPr>
          <p:cNvPr id="4" name="Content Placeholder 3" descr="Graphical user interface, application&#10;&#10;Description automatically generated">
            <a:extLst>
              <a:ext uri="{FF2B5EF4-FFF2-40B4-BE49-F238E27FC236}">
                <a16:creationId xmlns:a16="http://schemas.microsoft.com/office/drawing/2014/main" id="{09839DA8-A98F-426F-ACB6-9E9B148B225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93795" y="1572262"/>
            <a:ext cx="7851882" cy="4149191"/>
          </a:xfrm>
        </p:spPr>
      </p:pic>
    </p:spTree>
    <p:extLst>
      <p:ext uri="{BB962C8B-B14F-4D97-AF65-F5344CB8AC3E}">
        <p14:creationId xmlns:p14="http://schemas.microsoft.com/office/powerpoint/2010/main" val="3277964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Profiling</a:t>
            </a: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1" y="1476554"/>
            <a:ext cx="10515599" cy="4468761"/>
          </a:xfrm>
        </p:spPr>
        <p:txBody>
          <a:bodyPr>
            <a:normAutofit/>
          </a:bodyPr>
          <a:lstStyle/>
          <a:p>
            <a:pPr marL="0" marR="0" indent="0">
              <a:lnSpc>
                <a:spcPct val="115000"/>
              </a:lnSpc>
              <a:spcBef>
                <a:spcPts val="0"/>
              </a:spcBef>
              <a:spcAft>
                <a:spcPts val="1000"/>
              </a:spcAft>
              <a:buNone/>
            </a:pPr>
            <a:r>
              <a:rPr lang="en-US" sz="1800" b="1"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rPr>
              <a:t>Pandas Profiling</a:t>
            </a:r>
            <a:endParaRPr lang="en-US" sz="1800"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Pandas profiling is an open-source Python module with which we can quickly do an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exploratory data analysis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with just a few lines of code.</a:t>
            </a:r>
            <a:endParaRPr lang="en-US" sz="1800"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 also generates interactive reports in web format that can be presented to any person, even if they do not know programming.</a:t>
            </a:r>
            <a:endParaRPr lang="en-US" sz="1800" dirty="0">
              <a:solidFill>
                <a:srgbClr val="0F243E"/>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B55100C5-6CF4-4DF3-A25E-8A856D45E9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58490" y="3429000"/>
            <a:ext cx="5875020" cy="2952750"/>
          </a:xfrm>
          <a:prstGeom prst="rect">
            <a:avLst/>
          </a:prstGeom>
          <a:noFill/>
          <a:ln>
            <a:solidFill>
              <a:schemeClr val="tx1">
                <a:lumMod val="50000"/>
              </a:schemeClr>
            </a:solidFill>
          </a:ln>
        </p:spPr>
      </p:pic>
    </p:spTree>
    <p:extLst>
      <p:ext uri="{BB962C8B-B14F-4D97-AF65-F5344CB8AC3E}">
        <p14:creationId xmlns:p14="http://schemas.microsoft.com/office/powerpoint/2010/main" val="4288023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B7E6-CC7B-4B44-AAAE-1726A776B77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Observations</a:t>
            </a:r>
          </a:p>
        </p:txBody>
      </p:sp>
      <p:sp>
        <p:nvSpPr>
          <p:cNvPr id="3" name="Content Placeholder 2">
            <a:extLst>
              <a:ext uri="{FF2B5EF4-FFF2-40B4-BE49-F238E27FC236}">
                <a16:creationId xmlns:a16="http://schemas.microsoft.com/office/drawing/2014/main" id="{5E8E2E65-BB0D-4B1F-B500-674B62AD679E}"/>
              </a:ext>
            </a:extLst>
          </p:cNvPr>
          <p:cNvSpPr>
            <a:spLocks noGrp="1"/>
          </p:cNvSpPr>
          <p:nvPr>
            <p:ph sz="quarter" idx="10"/>
          </p:nvPr>
        </p:nvSpPr>
        <p:spPr>
          <a:xfrm>
            <a:off x="838200" y="1627475"/>
            <a:ext cx="10515599" cy="4468761"/>
          </a:xfrm>
        </p:spPr>
        <p:txBody>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the pandas profiling overview, we can analyze that the dataset has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374362</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observations out of which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373025</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are unique observations. The dataset has 154 variables out of which only 21 variables have more than 330000 non-missing observations. </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higher Missing cells % is because of the remaining variables which have more than 50% of missing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Dataset has,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116</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Categorical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Date Time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Numerical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Boolean values</a:t>
            </a:r>
            <a:endParaRPr lang="en-US" sz="18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7629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5CD0-9200-4E46-9946-F1B991378AF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Profiling – Missing Values</a:t>
            </a:r>
          </a:p>
        </p:txBody>
      </p:sp>
      <p:pic>
        <p:nvPicPr>
          <p:cNvPr id="6" name="Content Placeholder 5">
            <a:extLst>
              <a:ext uri="{FF2B5EF4-FFF2-40B4-BE49-F238E27FC236}">
                <a16:creationId xmlns:a16="http://schemas.microsoft.com/office/drawing/2014/main" id="{40C4FC40-D724-4804-9F1A-4C48C5CCE1CB}"/>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2214978" y="2492453"/>
            <a:ext cx="6736221" cy="2567727"/>
          </a:xfrm>
          <a:prstGeom prst="rect">
            <a:avLst/>
          </a:prstGeom>
          <a:noFill/>
          <a:ln>
            <a:solidFill>
              <a:schemeClr val="tx1">
                <a:lumMod val="75000"/>
              </a:schemeClr>
            </a:solidFill>
          </a:ln>
        </p:spPr>
      </p:pic>
      <p:sp>
        <p:nvSpPr>
          <p:cNvPr id="8" name="TextBox 7">
            <a:extLst>
              <a:ext uri="{FF2B5EF4-FFF2-40B4-BE49-F238E27FC236}">
                <a16:creationId xmlns:a16="http://schemas.microsoft.com/office/drawing/2014/main" id="{72ECA59C-5319-454C-8426-3BC38E1EB9C8}"/>
              </a:ext>
            </a:extLst>
          </p:cNvPr>
          <p:cNvSpPr txBox="1"/>
          <p:nvPr/>
        </p:nvSpPr>
        <p:spPr>
          <a:xfrm>
            <a:off x="838199" y="1830548"/>
            <a:ext cx="6503633"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Percentage of Missing values in the columns selected for analysis</a:t>
            </a:r>
            <a:endParaRPr lang="en-US" dirty="0"/>
          </a:p>
        </p:txBody>
      </p:sp>
      <p:sp>
        <p:nvSpPr>
          <p:cNvPr id="10" name="TextBox 9">
            <a:extLst>
              <a:ext uri="{FF2B5EF4-FFF2-40B4-BE49-F238E27FC236}">
                <a16:creationId xmlns:a16="http://schemas.microsoft.com/office/drawing/2014/main" id="{57B3EE08-BA45-4936-B5DF-A510C540FF5C}"/>
              </a:ext>
            </a:extLst>
          </p:cNvPr>
          <p:cNvSpPr txBox="1"/>
          <p:nvPr/>
        </p:nvSpPr>
        <p:spPr>
          <a:xfrm>
            <a:off x="838198" y="5263331"/>
            <a:ext cx="9113669" cy="703591"/>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handling Missing values in the dataset for selected columns, we have replaced them with a value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“Not Provided”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8656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25CAF-20BF-44EC-8F05-B8253D0422D1}"/>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Preprocessing - Alteryx</a:t>
            </a:r>
          </a:p>
        </p:txBody>
      </p:sp>
      <p:pic>
        <p:nvPicPr>
          <p:cNvPr id="2050" name="Picture 2">
            <a:extLst>
              <a:ext uri="{FF2B5EF4-FFF2-40B4-BE49-F238E27FC236}">
                <a16:creationId xmlns:a16="http://schemas.microsoft.com/office/drawing/2014/main" id="{0DF10326-419D-4648-87C3-53AF847BF719}"/>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21961" y="2161713"/>
            <a:ext cx="9336736" cy="4022200"/>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BF22A7-9F42-476C-8BE1-2E5B0096DC20}"/>
              </a:ext>
            </a:extLst>
          </p:cNvPr>
          <p:cNvSpPr txBox="1"/>
          <p:nvPr/>
        </p:nvSpPr>
        <p:spPr>
          <a:xfrm>
            <a:off x="921960" y="1458122"/>
            <a:ext cx="9180827" cy="703591"/>
          </a:xfrm>
          <a:prstGeom prst="rect">
            <a:avLst/>
          </a:prstGeom>
          <a:noFill/>
        </p:spPr>
        <p:txBody>
          <a:bodyPr wrap="square">
            <a:spAutoFit/>
          </a:bodyPr>
          <a:lstStyle/>
          <a:p>
            <a:pPr marL="0" marR="0">
              <a:lnSpc>
                <a:spcPct val="115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Alteryx Workflow for Cleaning the dataset which includes removing blank spaces, extra commas, and Capitalization.</a:t>
            </a:r>
            <a:endParaRPr lang="en-US" sz="1600" dirty="0">
              <a:solidFill>
                <a:srgbClr val="0F243E"/>
              </a:solidFill>
              <a:effectLst/>
              <a:latin typeface="Roboto" panose="02000000000000000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2414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3.xml><?xml version="1.0" encoding="utf-8"?>
<ds:datastoreItem xmlns:ds="http://schemas.openxmlformats.org/officeDocument/2006/customXml" ds:itemID="{9043F418-8757-4A9C-9AAF-2EFD75A2BEFB}">
  <ds:schemaRefs>
    <ds:schemaRef ds:uri="http://purl.org/dc/term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schemas.microsoft.com/sharepoint/v3"/>
    <ds:schemaRef ds:uri="http://purl.org/dc/dcmitype/"/>
    <ds:schemaRef ds:uri="http://purl.org/dc/elements/1.1/"/>
    <ds:schemaRef ds:uri="ba3b528c-09ce-48bd-b8c1-d6a0eadb7b7a"/>
    <ds:schemaRef ds:uri="eaf98381-32fb-4cda-97ae-f6053723156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1273</Words>
  <Application>Microsoft Office PowerPoint</Application>
  <PresentationFormat>Widescreen</PresentationFormat>
  <Paragraphs>143</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Roboto</vt:lpstr>
      <vt:lpstr>Rockwell</vt:lpstr>
      <vt:lpstr>Segoe UI Light</vt:lpstr>
      <vt:lpstr>Stencil</vt:lpstr>
      <vt:lpstr>Times New Roman</vt:lpstr>
      <vt:lpstr>Wingdings</vt:lpstr>
      <vt:lpstr>NEU SIA Theme</vt:lpstr>
      <vt:lpstr>Big Data Architecture and Governance</vt:lpstr>
      <vt:lpstr>Dataset : US Permanent Visa Applications</vt:lpstr>
      <vt:lpstr>Impact Statement Guide</vt:lpstr>
      <vt:lpstr>Project Objectives</vt:lpstr>
      <vt:lpstr>Vision Diagram</vt:lpstr>
      <vt:lpstr>Data Profiling</vt:lpstr>
      <vt:lpstr>Observations</vt:lpstr>
      <vt:lpstr>Data Profiling – Missing Values</vt:lpstr>
      <vt:lpstr>Data Preprocessing - Alteryx</vt:lpstr>
      <vt:lpstr>Data Preprocessing - Python</vt:lpstr>
      <vt:lpstr>Data Preprocessing - Python</vt:lpstr>
      <vt:lpstr>Data Model</vt:lpstr>
      <vt:lpstr>Database - Neo4j</vt:lpstr>
      <vt:lpstr>Database Schema in Neo4j</vt:lpstr>
      <vt:lpstr>Cypher Query Examples</vt:lpstr>
      <vt:lpstr>Cypher Query Examples</vt:lpstr>
      <vt:lpstr>Connecting Neo4j using Python</vt:lpstr>
      <vt:lpstr>Target Audience</vt:lpstr>
      <vt:lpstr>Benefits of US Visa Application tracker dashboard</vt:lpstr>
      <vt:lpstr>Data Visualization - Dashboard</vt:lpstr>
      <vt:lpstr>Dashboard Insights</vt:lpstr>
      <vt:lpstr>Dashboard Insights</vt:lpstr>
      <vt:lpstr>Dashboard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Velero</vt:lpstr>
      <vt:lpstr>Velero</vt:lpstr>
      <vt:lpstr>Velero</vt:lpstr>
      <vt:lpstr>Velero</vt:lpstr>
      <vt:lpstr>Velero</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2019-08-06T17:38:00Z</dcterms:created>
  <dcterms:modified xsi:type="dcterms:W3CDTF">2021-04-24T01:45:18Z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